
<file path=[Content_Types].xml><?xml version="1.0" encoding="utf-8"?>
<Types xmlns="http://schemas.openxmlformats.org/package/2006/content-types">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10"/>
  </p:notesMasterIdLst>
  <p:sldIdLst>
    <p:sldId id="256" r:id="rId2"/>
    <p:sldId id="257" r:id="rId3"/>
    <p:sldId id="258" r:id="rId4"/>
    <p:sldId id="304" r:id="rId5"/>
    <p:sldId id="305" r:id="rId6"/>
    <p:sldId id="307" r:id="rId7"/>
    <p:sldId id="306" r:id="rId8"/>
    <p:sldId id="308" r:id="rId9"/>
  </p:sldIdLst>
  <p:sldSz cx="19010313" cy="10693400"/>
  <p:notesSz cx="7556500" cy="10693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4" userDrawn="1">
          <p15:clr>
            <a:srgbClr val="A4A3A4"/>
          </p15:clr>
        </p15:guide>
        <p15:guide id="2" pos="11460" userDrawn="1">
          <p15:clr>
            <a:srgbClr val="A4A3A4"/>
          </p15:clr>
        </p15:guide>
        <p15:guide id="4" orient="horz" pos="4952" userDrawn="1">
          <p15:clr>
            <a:srgbClr val="A4A3A4"/>
          </p15:clr>
        </p15:guide>
        <p15:guide id="5" pos="660" userDrawn="1">
          <p15:clr>
            <a:srgbClr val="A4A3A4"/>
          </p15:clr>
        </p15:guide>
        <p15:guide id="6" pos="598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F00"/>
    <a:srgbClr val="E3B525"/>
    <a:srgbClr val="009EF3"/>
    <a:srgbClr val="FFA1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0" autoAdjust="0"/>
    <p:restoredTop sz="94682" autoAdjust="0"/>
  </p:normalViewPr>
  <p:slideViewPr>
    <p:cSldViewPr>
      <p:cViewPr varScale="1">
        <p:scale>
          <a:sx n="65" d="100"/>
          <a:sy n="65" d="100"/>
        </p:scale>
        <p:origin x="930" y="288"/>
      </p:cViewPr>
      <p:guideLst>
        <p:guide orient="horz" pos="344"/>
        <p:guide pos="11460"/>
        <p:guide orient="horz" pos="4952"/>
        <p:guide pos="660"/>
        <p:guide pos="5988"/>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5013" cy="536575"/>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4279900" y="0"/>
            <a:ext cx="3275013" cy="536575"/>
          </a:xfrm>
          <a:prstGeom prst="rect">
            <a:avLst/>
          </a:prstGeom>
        </p:spPr>
        <p:txBody>
          <a:bodyPr vert="horz" lIns="91440" tIns="45720" rIns="91440" bIns="45720" rtlCol="0"/>
          <a:lstStyle>
            <a:lvl1pPr algn="r">
              <a:defRPr sz="1200"/>
            </a:lvl1pPr>
          </a:lstStyle>
          <a:p>
            <a:fld id="{A2BF3456-A29E-41FE-BFB7-B24F24BEE47B}" type="datetimeFigureOut">
              <a:rPr lang="cs-CZ" smtClean="0"/>
              <a:t>08.10.2025</a:t>
            </a:fld>
            <a:endParaRPr lang="cs-CZ"/>
          </a:p>
        </p:txBody>
      </p:sp>
      <p:sp>
        <p:nvSpPr>
          <p:cNvPr id="4" name="Slide Image Placeholder 3"/>
          <p:cNvSpPr>
            <a:spLocks noGrp="1" noRot="1" noChangeAspect="1"/>
          </p:cNvSpPr>
          <p:nvPr>
            <p:ph type="sldImg" idx="2"/>
          </p:nvPr>
        </p:nvSpPr>
        <p:spPr>
          <a:xfrm>
            <a:off x="571500" y="1336675"/>
            <a:ext cx="6413500" cy="3608388"/>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755650" y="5146675"/>
            <a:ext cx="6045200" cy="42100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10156825"/>
            <a:ext cx="3275013" cy="536575"/>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4279900" y="10156825"/>
            <a:ext cx="3275013" cy="536575"/>
          </a:xfrm>
          <a:prstGeom prst="rect">
            <a:avLst/>
          </a:prstGeom>
        </p:spPr>
        <p:txBody>
          <a:bodyPr vert="horz" lIns="91440" tIns="45720" rIns="91440" bIns="45720" rtlCol="0" anchor="b"/>
          <a:lstStyle>
            <a:lvl1pPr algn="r">
              <a:defRPr sz="1200"/>
            </a:lvl1pPr>
          </a:lstStyle>
          <a:p>
            <a:fld id="{DD95B543-0236-4AEE-9F15-C7CF1150485F}" type="slidenum">
              <a:rPr lang="cs-CZ" smtClean="0"/>
              <a:t>‹#›</a:t>
            </a:fld>
            <a:endParaRPr lang="cs-CZ"/>
          </a:p>
        </p:txBody>
      </p:sp>
    </p:spTree>
    <p:extLst>
      <p:ext uri="{BB962C8B-B14F-4D97-AF65-F5344CB8AC3E}">
        <p14:creationId xmlns:p14="http://schemas.microsoft.com/office/powerpoint/2010/main" val="5225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s-CZ" dirty="0"/>
          </a:p>
        </p:txBody>
      </p:sp>
      <p:sp>
        <p:nvSpPr>
          <p:cNvPr id="4" name="Slide Number Placeholder 3"/>
          <p:cNvSpPr>
            <a:spLocks noGrp="1"/>
          </p:cNvSpPr>
          <p:nvPr>
            <p:ph type="sldNum" sz="quarter" idx="5"/>
          </p:nvPr>
        </p:nvSpPr>
        <p:spPr/>
        <p:txBody>
          <a:bodyPr/>
          <a:lstStyle/>
          <a:p>
            <a:fld id="{DD95B543-0236-4AEE-9F15-C7CF1150485F}" type="slidenum">
              <a:rPr lang="cs-CZ" smtClean="0"/>
              <a:t>1</a:t>
            </a:fld>
            <a:endParaRPr lang="cs-CZ"/>
          </a:p>
        </p:txBody>
      </p:sp>
    </p:spTree>
    <p:extLst>
      <p:ext uri="{BB962C8B-B14F-4D97-AF65-F5344CB8AC3E}">
        <p14:creationId xmlns:p14="http://schemas.microsoft.com/office/powerpoint/2010/main" val="440733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76289" y="1750055"/>
            <a:ext cx="14257735" cy="3722887"/>
          </a:xfrm>
        </p:spPr>
        <p:txBody>
          <a:bodyPr anchor="b"/>
          <a:lstStyle>
            <a:lvl1pPr algn="ctr">
              <a:defRPr sz="9355"/>
            </a:lvl1pPr>
          </a:lstStyle>
          <a:p>
            <a:r>
              <a:rPr lang="en-US"/>
              <a:t>Click to edit Master title style</a:t>
            </a:r>
            <a:endParaRPr lang="en-US" dirty="0"/>
          </a:p>
        </p:txBody>
      </p:sp>
      <p:sp>
        <p:nvSpPr>
          <p:cNvPr id="3" name="Subtitle 2"/>
          <p:cNvSpPr>
            <a:spLocks noGrp="1"/>
          </p:cNvSpPr>
          <p:nvPr>
            <p:ph type="subTitle" idx="1"/>
          </p:nvPr>
        </p:nvSpPr>
        <p:spPr>
          <a:xfrm>
            <a:off x="2376289" y="5616511"/>
            <a:ext cx="14257735" cy="2581762"/>
          </a:xfrm>
        </p:spPr>
        <p:txBody>
          <a:bodyPr/>
          <a:lstStyle>
            <a:lvl1pPr marL="0" indent="0" algn="ctr">
              <a:buNone/>
              <a:defRPr sz="3742"/>
            </a:lvl1pPr>
            <a:lvl2pPr marL="712866" indent="0" algn="ctr">
              <a:buNone/>
              <a:defRPr sz="3118"/>
            </a:lvl2pPr>
            <a:lvl3pPr marL="1425732" indent="0" algn="ctr">
              <a:buNone/>
              <a:defRPr sz="2807"/>
            </a:lvl3pPr>
            <a:lvl4pPr marL="2138599" indent="0" algn="ctr">
              <a:buNone/>
              <a:defRPr sz="2495"/>
            </a:lvl4pPr>
            <a:lvl5pPr marL="2851465" indent="0" algn="ctr">
              <a:buNone/>
              <a:defRPr sz="2495"/>
            </a:lvl5pPr>
            <a:lvl6pPr marL="3564331" indent="0" algn="ctr">
              <a:buNone/>
              <a:defRPr sz="2495"/>
            </a:lvl6pPr>
            <a:lvl7pPr marL="4277197" indent="0" algn="ctr">
              <a:buNone/>
              <a:defRPr sz="2495"/>
            </a:lvl7pPr>
            <a:lvl8pPr marL="4990064" indent="0" algn="ctr">
              <a:buNone/>
              <a:defRPr sz="2495"/>
            </a:lvl8pPr>
            <a:lvl9pPr marL="5702930" indent="0" algn="ctr">
              <a:buNone/>
              <a:defRPr sz="2495"/>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3329698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308309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604255" y="569325"/>
            <a:ext cx="4099099" cy="90621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06959" y="569325"/>
            <a:ext cx="12059667" cy="90621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528634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1239549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7058" y="2665925"/>
            <a:ext cx="16396395" cy="4448157"/>
          </a:xfrm>
        </p:spPr>
        <p:txBody>
          <a:bodyPr anchor="b"/>
          <a:lstStyle>
            <a:lvl1pPr>
              <a:defRPr sz="9355"/>
            </a:lvl1pPr>
          </a:lstStyle>
          <a:p>
            <a:r>
              <a:rPr lang="en-US"/>
              <a:t>Click to edit Master title style</a:t>
            </a:r>
            <a:endParaRPr lang="en-US" dirty="0"/>
          </a:p>
        </p:txBody>
      </p:sp>
      <p:sp>
        <p:nvSpPr>
          <p:cNvPr id="3" name="Text Placeholder 2"/>
          <p:cNvSpPr>
            <a:spLocks noGrp="1"/>
          </p:cNvSpPr>
          <p:nvPr>
            <p:ph type="body" idx="1"/>
          </p:nvPr>
        </p:nvSpPr>
        <p:spPr>
          <a:xfrm>
            <a:off x="1297058" y="7156164"/>
            <a:ext cx="16396395" cy="2339180"/>
          </a:xfrm>
        </p:spPr>
        <p:txBody>
          <a:bodyPr/>
          <a:lstStyle>
            <a:lvl1pPr marL="0" indent="0">
              <a:buNone/>
              <a:defRPr sz="3742">
                <a:solidFill>
                  <a:schemeClr val="tx1">
                    <a:tint val="75000"/>
                  </a:schemeClr>
                </a:solidFill>
              </a:defRPr>
            </a:lvl1pPr>
            <a:lvl2pPr marL="712866" indent="0">
              <a:buNone/>
              <a:defRPr sz="3118">
                <a:solidFill>
                  <a:schemeClr val="tx1">
                    <a:tint val="75000"/>
                  </a:schemeClr>
                </a:solidFill>
              </a:defRPr>
            </a:lvl2pPr>
            <a:lvl3pPr marL="1425732" indent="0">
              <a:buNone/>
              <a:defRPr sz="2807">
                <a:solidFill>
                  <a:schemeClr val="tx1">
                    <a:tint val="75000"/>
                  </a:schemeClr>
                </a:solidFill>
              </a:defRPr>
            </a:lvl3pPr>
            <a:lvl4pPr marL="2138599" indent="0">
              <a:buNone/>
              <a:defRPr sz="2495">
                <a:solidFill>
                  <a:schemeClr val="tx1">
                    <a:tint val="75000"/>
                  </a:schemeClr>
                </a:solidFill>
              </a:defRPr>
            </a:lvl4pPr>
            <a:lvl5pPr marL="2851465" indent="0">
              <a:buNone/>
              <a:defRPr sz="2495">
                <a:solidFill>
                  <a:schemeClr val="tx1">
                    <a:tint val="75000"/>
                  </a:schemeClr>
                </a:solidFill>
              </a:defRPr>
            </a:lvl5pPr>
            <a:lvl6pPr marL="3564331" indent="0">
              <a:buNone/>
              <a:defRPr sz="2495">
                <a:solidFill>
                  <a:schemeClr val="tx1">
                    <a:tint val="75000"/>
                  </a:schemeClr>
                </a:solidFill>
              </a:defRPr>
            </a:lvl6pPr>
            <a:lvl7pPr marL="4277197" indent="0">
              <a:buNone/>
              <a:defRPr sz="2495">
                <a:solidFill>
                  <a:schemeClr val="tx1">
                    <a:tint val="75000"/>
                  </a:schemeClr>
                </a:solidFill>
              </a:defRPr>
            </a:lvl7pPr>
            <a:lvl8pPr marL="4990064" indent="0">
              <a:buNone/>
              <a:defRPr sz="2495">
                <a:solidFill>
                  <a:schemeClr val="tx1">
                    <a:tint val="75000"/>
                  </a:schemeClr>
                </a:solidFill>
              </a:defRPr>
            </a:lvl8pPr>
            <a:lvl9pPr marL="5702930" indent="0">
              <a:buNone/>
              <a:defRPr sz="249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5" name="Footer Placeholder 4"/>
          <p:cNvSpPr>
            <a:spLocks noGrp="1"/>
          </p:cNvSpPr>
          <p:nvPr>
            <p:ph type="ftr" sz="quarter" idx="11"/>
          </p:nvPr>
        </p:nvSpPr>
        <p:spPr/>
        <p:txBody>
          <a:bodyPr/>
          <a:lstStyle/>
          <a:p>
            <a:endParaRPr lang="cs-CZ"/>
          </a:p>
        </p:txBody>
      </p:sp>
      <p:sp>
        <p:nvSpPr>
          <p:cNvPr id="6" name="Slide Number Placeholder 5"/>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1723197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06959" y="2846623"/>
            <a:ext cx="8079383" cy="67848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623971" y="2846623"/>
            <a:ext cx="8079383" cy="67848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1279570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09435" y="569326"/>
            <a:ext cx="16396395" cy="206689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09436" y="2621369"/>
            <a:ext cx="8042253" cy="1284692"/>
          </a:xfrm>
        </p:spPr>
        <p:txBody>
          <a:bodyPr anchor="b"/>
          <a:lstStyle>
            <a:lvl1pPr marL="0" indent="0">
              <a:buNone/>
              <a:defRPr sz="3742" b="1"/>
            </a:lvl1pPr>
            <a:lvl2pPr marL="712866" indent="0">
              <a:buNone/>
              <a:defRPr sz="3118" b="1"/>
            </a:lvl2pPr>
            <a:lvl3pPr marL="1425732" indent="0">
              <a:buNone/>
              <a:defRPr sz="2807" b="1"/>
            </a:lvl3pPr>
            <a:lvl4pPr marL="2138599" indent="0">
              <a:buNone/>
              <a:defRPr sz="2495" b="1"/>
            </a:lvl4pPr>
            <a:lvl5pPr marL="2851465" indent="0">
              <a:buNone/>
              <a:defRPr sz="2495" b="1"/>
            </a:lvl5pPr>
            <a:lvl6pPr marL="3564331" indent="0">
              <a:buNone/>
              <a:defRPr sz="2495" b="1"/>
            </a:lvl6pPr>
            <a:lvl7pPr marL="4277197" indent="0">
              <a:buNone/>
              <a:defRPr sz="2495" b="1"/>
            </a:lvl7pPr>
            <a:lvl8pPr marL="4990064" indent="0">
              <a:buNone/>
              <a:defRPr sz="2495" b="1"/>
            </a:lvl8pPr>
            <a:lvl9pPr marL="5702930" indent="0">
              <a:buNone/>
              <a:defRPr sz="2495" b="1"/>
            </a:lvl9pPr>
          </a:lstStyle>
          <a:p>
            <a:pPr lvl="0"/>
            <a:r>
              <a:rPr lang="en-US"/>
              <a:t>Click to edit Master text styles</a:t>
            </a:r>
          </a:p>
        </p:txBody>
      </p:sp>
      <p:sp>
        <p:nvSpPr>
          <p:cNvPr id="4" name="Content Placeholder 3"/>
          <p:cNvSpPr>
            <a:spLocks noGrp="1"/>
          </p:cNvSpPr>
          <p:nvPr>
            <p:ph sz="half" idx="2"/>
          </p:nvPr>
        </p:nvSpPr>
        <p:spPr>
          <a:xfrm>
            <a:off x="1309436" y="3906061"/>
            <a:ext cx="8042253" cy="57452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623971" y="2621369"/>
            <a:ext cx="8081859" cy="1284692"/>
          </a:xfrm>
        </p:spPr>
        <p:txBody>
          <a:bodyPr anchor="b"/>
          <a:lstStyle>
            <a:lvl1pPr marL="0" indent="0">
              <a:buNone/>
              <a:defRPr sz="3742" b="1"/>
            </a:lvl1pPr>
            <a:lvl2pPr marL="712866" indent="0">
              <a:buNone/>
              <a:defRPr sz="3118" b="1"/>
            </a:lvl2pPr>
            <a:lvl3pPr marL="1425732" indent="0">
              <a:buNone/>
              <a:defRPr sz="2807" b="1"/>
            </a:lvl3pPr>
            <a:lvl4pPr marL="2138599" indent="0">
              <a:buNone/>
              <a:defRPr sz="2495" b="1"/>
            </a:lvl4pPr>
            <a:lvl5pPr marL="2851465" indent="0">
              <a:buNone/>
              <a:defRPr sz="2495" b="1"/>
            </a:lvl5pPr>
            <a:lvl6pPr marL="3564331" indent="0">
              <a:buNone/>
              <a:defRPr sz="2495" b="1"/>
            </a:lvl6pPr>
            <a:lvl7pPr marL="4277197" indent="0">
              <a:buNone/>
              <a:defRPr sz="2495" b="1"/>
            </a:lvl7pPr>
            <a:lvl8pPr marL="4990064" indent="0">
              <a:buNone/>
              <a:defRPr sz="2495" b="1"/>
            </a:lvl8pPr>
            <a:lvl9pPr marL="5702930" indent="0">
              <a:buNone/>
              <a:defRPr sz="2495" b="1"/>
            </a:lvl9pPr>
          </a:lstStyle>
          <a:p>
            <a:pPr lvl="0"/>
            <a:r>
              <a:rPr lang="en-US"/>
              <a:t>Click to edit Master text styles</a:t>
            </a:r>
          </a:p>
        </p:txBody>
      </p:sp>
      <p:sp>
        <p:nvSpPr>
          <p:cNvPr id="6" name="Content Placeholder 5"/>
          <p:cNvSpPr>
            <a:spLocks noGrp="1"/>
          </p:cNvSpPr>
          <p:nvPr>
            <p:ph sz="quarter" idx="4"/>
          </p:nvPr>
        </p:nvSpPr>
        <p:spPr>
          <a:xfrm>
            <a:off x="9623971" y="3906061"/>
            <a:ext cx="8081859" cy="57452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8" name="Footer Placeholder 7"/>
          <p:cNvSpPr>
            <a:spLocks noGrp="1"/>
          </p:cNvSpPr>
          <p:nvPr>
            <p:ph type="ftr" sz="quarter" idx="11"/>
          </p:nvPr>
        </p:nvSpPr>
        <p:spPr/>
        <p:txBody>
          <a:bodyPr/>
          <a:lstStyle/>
          <a:p>
            <a:endParaRPr lang="cs-CZ"/>
          </a:p>
        </p:txBody>
      </p:sp>
      <p:sp>
        <p:nvSpPr>
          <p:cNvPr id="9" name="Slide Number Placeholder 8"/>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3290775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4" name="Footer Placeholder 3"/>
          <p:cNvSpPr>
            <a:spLocks noGrp="1"/>
          </p:cNvSpPr>
          <p:nvPr>
            <p:ph type="ftr" sz="quarter" idx="11"/>
          </p:nvPr>
        </p:nvSpPr>
        <p:spPr/>
        <p:txBody>
          <a:bodyPr/>
          <a:lstStyle/>
          <a:p>
            <a:endParaRPr lang="cs-CZ"/>
          </a:p>
        </p:txBody>
      </p:sp>
      <p:sp>
        <p:nvSpPr>
          <p:cNvPr id="5" name="Slide Number Placeholder 4"/>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1906622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3" name="Footer Placeholder 2"/>
          <p:cNvSpPr>
            <a:spLocks noGrp="1"/>
          </p:cNvSpPr>
          <p:nvPr>
            <p:ph type="ftr" sz="quarter" idx="11"/>
          </p:nvPr>
        </p:nvSpPr>
        <p:spPr/>
        <p:txBody>
          <a:bodyPr/>
          <a:lstStyle/>
          <a:p>
            <a:endParaRPr lang="cs-CZ"/>
          </a:p>
        </p:txBody>
      </p:sp>
      <p:sp>
        <p:nvSpPr>
          <p:cNvPr id="4" name="Slide Number Placeholder 3"/>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6320007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09436" y="712893"/>
            <a:ext cx="6131320" cy="2495127"/>
          </a:xfrm>
        </p:spPr>
        <p:txBody>
          <a:bodyPr anchor="b"/>
          <a:lstStyle>
            <a:lvl1pPr>
              <a:defRPr sz="4989"/>
            </a:lvl1pPr>
          </a:lstStyle>
          <a:p>
            <a:r>
              <a:rPr lang="en-US"/>
              <a:t>Click to edit Master title style</a:t>
            </a:r>
            <a:endParaRPr lang="en-US" dirty="0"/>
          </a:p>
        </p:txBody>
      </p:sp>
      <p:sp>
        <p:nvSpPr>
          <p:cNvPr id="3" name="Content Placeholder 2"/>
          <p:cNvSpPr>
            <a:spLocks noGrp="1"/>
          </p:cNvSpPr>
          <p:nvPr>
            <p:ph idx="1"/>
          </p:nvPr>
        </p:nvSpPr>
        <p:spPr>
          <a:xfrm>
            <a:off x="8081859" y="1539652"/>
            <a:ext cx="9623971" cy="7599245"/>
          </a:xfrm>
        </p:spPr>
        <p:txBody>
          <a:bodyPr/>
          <a:lstStyle>
            <a:lvl1pPr>
              <a:defRPr sz="4989"/>
            </a:lvl1pPr>
            <a:lvl2pPr>
              <a:defRPr sz="4366"/>
            </a:lvl2pPr>
            <a:lvl3pPr>
              <a:defRPr sz="3742"/>
            </a:lvl3pPr>
            <a:lvl4pPr>
              <a:defRPr sz="3118"/>
            </a:lvl4pPr>
            <a:lvl5pPr>
              <a:defRPr sz="3118"/>
            </a:lvl5pPr>
            <a:lvl6pPr>
              <a:defRPr sz="3118"/>
            </a:lvl6pPr>
            <a:lvl7pPr>
              <a:defRPr sz="3118"/>
            </a:lvl7pPr>
            <a:lvl8pPr>
              <a:defRPr sz="3118"/>
            </a:lvl8pPr>
            <a:lvl9pPr>
              <a:defRPr sz="311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09436" y="3208020"/>
            <a:ext cx="6131320" cy="5943254"/>
          </a:xfrm>
        </p:spPr>
        <p:txBody>
          <a:bodyPr/>
          <a:lstStyle>
            <a:lvl1pPr marL="0" indent="0">
              <a:buNone/>
              <a:defRPr sz="2495"/>
            </a:lvl1pPr>
            <a:lvl2pPr marL="712866" indent="0">
              <a:buNone/>
              <a:defRPr sz="2183"/>
            </a:lvl2pPr>
            <a:lvl3pPr marL="1425732" indent="0">
              <a:buNone/>
              <a:defRPr sz="1871"/>
            </a:lvl3pPr>
            <a:lvl4pPr marL="2138599" indent="0">
              <a:buNone/>
              <a:defRPr sz="1559"/>
            </a:lvl4pPr>
            <a:lvl5pPr marL="2851465" indent="0">
              <a:buNone/>
              <a:defRPr sz="1559"/>
            </a:lvl5pPr>
            <a:lvl6pPr marL="3564331" indent="0">
              <a:buNone/>
              <a:defRPr sz="1559"/>
            </a:lvl6pPr>
            <a:lvl7pPr marL="4277197" indent="0">
              <a:buNone/>
              <a:defRPr sz="1559"/>
            </a:lvl7pPr>
            <a:lvl8pPr marL="4990064" indent="0">
              <a:buNone/>
              <a:defRPr sz="1559"/>
            </a:lvl8pPr>
            <a:lvl9pPr marL="5702930" indent="0">
              <a:buNone/>
              <a:defRPr sz="1559"/>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2440046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09436" y="712893"/>
            <a:ext cx="6131320" cy="2495127"/>
          </a:xfrm>
        </p:spPr>
        <p:txBody>
          <a:bodyPr anchor="b"/>
          <a:lstStyle>
            <a:lvl1pPr>
              <a:defRPr sz="4989"/>
            </a:lvl1pPr>
          </a:lstStyle>
          <a:p>
            <a:r>
              <a:rPr lang="en-US"/>
              <a:t>Click to edit Master title style</a:t>
            </a:r>
            <a:endParaRPr lang="en-US" dirty="0"/>
          </a:p>
        </p:txBody>
      </p:sp>
      <p:sp>
        <p:nvSpPr>
          <p:cNvPr id="3" name="Picture Placeholder 2"/>
          <p:cNvSpPr>
            <a:spLocks noGrp="1" noChangeAspect="1"/>
          </p:cNvSpPr>
          <p:nvPr>
            <p:ph type="pic" idx="1"/>
          </p:nvPr>
        </p:nvSpPr>
        <p:spPr>
          <a:xfrm>
            <a:off x="8081859" y="1539652"/>
            <a:ext cx="9623971" cy="7599245"/>
          </a:xfrm>
        </p:spPr>
        <p:txBody>
          <a:bodyPr anchor="t"/>
          <a:lstStyle>
            <a:lvl1pPr marL="0" indent="0">
              <a:buNone/>
              <a:defRPr sz="4989"/>
            </a:lvl1pPr>
            <a:lvl2pPr marL="712866" indent="0">
              <a:buNone/>
              <a:defRPr sz="4366"/>
            </a:lvl2pPr>
            <a:lvl3pPr marL="1425732" indent="0">
              <a:buNone/>
              <a:defRPr sz="3742"/>
            </a:lvl3pPr>
            <a:lvl4pPr marL="2138599" indent="0">
              <a:buNone/>
              <a:defRPr sz="3118"/>
            </a:lvl4pPr>
            <a:lvl5pPr marL="2851465" indent="0">
              <a:buNone/>
              <a:defRPr sz="3118"/>
            </a:lvl5pPr>
            <a:lvl6pPr marL="3564331" indent="0">
              <a:buNone/>
              <a:defRPr sz="3118"/>
            </a:lvl6pPr>
            <a:lvl7pPr marL="4277197" indent="0">
              <a:buNone/>
              <a:defRPr sz="3118"/>
            </a:lvl7pPr>
            <a:lvl8pPr marL="4990064" indent="0">
              <a:buNone/>
              <a:defRPr sz="3118"/>
            </a:lvl8pPr>
            <a:lvl9pPr marL="5702930" indent="0">
              <a:buNone/>
              <a:defRPr sz="3118"/>
            </a:lvl9pPr>
          </a:lstStyle>
          <a:p>
            <a:r>
              <a:rPr lang="en-US"/>
              <a:t>Click icon to add picture</a:t>
            </a:r>
            <a:endParaRPr lang="en-US" dirty="0"/>
          </a:p>
        </p:txBody>
      </p:sp>
      <p:sp>
        <p:nvSpPr>
          <p:cNvPr id="4" name="Text Placeholder 3"/>
          <p:cNvSpPr>
            <a:spLocks noGrp="1"/>
          </p:cNvSpPr>
          <p:nvPr>
            <p:ph type="body" sz="half" idx="2"/>
          </p:nvPr>
        </p:nvSpPr>
        <p:spPr>
          <a:xfrm>
            <a:off x="1309436" y="3208020"/>
            <a:ext cx="6131320" cy="5943254"/>
          </a:xfrm>
        </p:spPr>
        <p:txBody>
          <a:bodyPr/>
          <a:lstStyle>
            <a:lvl1pPr marL="0" indent="0">
              <a:buNone/>
              <a:defRPr sz="2495"/>
            </a:lvl1pPr>
            <a:lvl2pPr marL="712866" indent="0">
              <a:buNone/>
              <a:defRPr sz="2183"/>
            </a:lvl2pPr>
            <a:lvl3pPr marL="1425732" indent="0">
              <a:buNone/>
              <a:defRPr sz="1871"/>
            </a:lvl3pPr>
            <a:lvl4pPr marL="2138599" indent="0">
              <a:buNone/>
              <a:defRPr sz="1559"/>
            </a:lvl4pPr>
            <a:lvl5pPr marL="2851465" indent="0">
              <a:buNone/>
              <a:defRPr sz="1559"/>
            </a:lvl5pPr>
            <a:lvl6pPr marL="3564331" indent="0">
              <a:buNone/>
              <a:defRPr sz="1559"/>
            </a:lvl6pPr>
            <a:lvl7pPr marL="4277197" indent="0">
              <a:buNone/>
              <a:defRPr sz="1559"/>
            </a:lvl7pPr>
            <a:lvl8pPr marL="4990064" indent="0">
              <a:buNone/>
              <a:defRPr sz="1559"/>
            </a:lvl8pPr>
            <a:lvl9pPr marL="5702930" indent="0">
              <a:buNone/>
              <a:defRPr sz="1559"/>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10/8/2025</a:t>
            </a:fld>
            <a:endParaRPr lang="en-US" dirty="0"/>
          </a:p>
        </p:txBody>
      </p:sp>
      <p:sp>
        <p:nvSpPr>
          <p:cNvPr id="6" name="Footer Placeholder 5"/>
          <p:cNvSpPr>
            <a:spLocks noGrp="1"/>
          </p:cNvSpPr>
          <p:nvPr>
            <p:ph type="ftr" sz="quarter" idx="11"/>
          </p:nvPr>
        </p:nvSpPr>
        <p:spPr/>
        <p:txBody>
          <a:bodyPr/>
          <a:lstStyle/>
          <a:p>
            <a:endParaRPr lang="cs-CZ"/>
          </a:p>
        </p:txBody>
      </p:sp>
      <p:sp>
        <p:nvSpPr>
          <p:cNvPr id="7" name="Slide Number Placeholder 6"/>
          <p:cNvSpPr>
            <a:spLocks noGrp="1"/>
          </p:cNvSpPr>
          <p:nvPr>
            <p:ph type="sldNum" sz="quarter" idx="12"/>
          </p:nvPr>
        </p:nvSpPr>
        <p:spPr/>
        <p:txBody>
          <a:bodyPr/>
          <a:lstStyle/>
          <a:p>
            <a:fld id="{B6F15528-21DE-4FAA-801E-634DDDAF4B2B}" type="slidenum">
              <a:rPr lang="cs-CZ" smtClean="0"/>
              <a:t>‹#›</a:t>
            </a:fld>
            <a:endParaRPr lang="cs-CZ"/>
          </a:p>
        </p:txBody>
      </p:sp>
    </p:spTree>
    <p:extLst>
      <p:ext uri="{BB962C8B-B14F-4D97-AF65-F5344CB8AC3E}">
        <p14:creationId xmlns:p14="http://schemas.microsoft.com/office/powerpoint/2010/main" val="378924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06959" y="569326"/>
            <a:ext cx="16396395" cy="206689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306959" y="2846623"/>
            <a:ext cx="16396395" cy="678486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06959" y="9911198"/>
            <a:ext cx="4277320" cy="569325"/>
          </a:xfrm>
          <a:prstGeom prst="rect">
            <a:avLst/>
          </a:prstGeom>
        </p:spPr>
        <p:txBody>
          <a:bodyPr vert="horz" lIns="91440" tIns="45720" rIns="91440" bIns="45720" rtlCol="0" anchor="ctr"/>
          <a:lstStyle>
            <a:lvl1pPr algn="l">
              <a:defRPr sz="1871">
                <a:solidFill>
                  <a:schemeClr val="tx1">
                    <a:tint val="75000"/>
                  </a:schemeClr>
                </a:solidFill>
              </a:defRPr>
            </a:lvl1pPr>
          </a:lstStyle>
          <a:p>
            <a:fld id="{1D8BD707-D9CF-40AE-B4C6-C98DA3205C09}" type="datetimeFigureOut">
              <a:rPr lang="en-US" smtClean="0"/>
              <a:t>10/8/2025</a:t>
            </a:fld>
            <a:endParaRPr lang="en-US" dirty="0"/>
          </a:p>
        </p:txBody>
      </p:sp>
      <p:sp>
        <p:nvSpPr>
          <p:cNvPr id="5" name="Footer Placeholder 4"/>
          <p:cNvSpPr>
            <a:spLocks noGrp="1"/>
          </p:cNvSpPr>
          <p:nvPr>
            <p:ph type="ftr" sz="quarter" idx="3"/>
          </p:nvPr>
        </p:nvSpPr>
        <p:spPr>
          <a:xfrm>
            <a:off x="6297166" y="9911198"/>
            <a:ext cx="6415981" cy="569325"/>
          </a:xfrm>
          <a:prstGeom prst="rect">
            <a:avLst/>
          </a:prstGeom>
        </p:spPr>
        <p:txBody>
          <a:bodyPr vert="horz" lIns="91440" tIns="45720" rIns="91440" bIns="45720" rtlCol="0" anchor="ctr"/>
          <a:lstStyle>
            <a:lvl1pPr algn="ctr">
              <a:defRPr sz="1871">
                <a:solidFill>
                  <a:schemeClr val="tx1">
                    <a:tint val="75000"/>
                  </a:schemeClr>
                </a:solidFill>
              </a:defRPr>
            </a:lvl1pPr>
          </a:lstStyle>
          <a:p>
            <a:endParaRPr lang="cs-CZ"/>
          </a:p>
        </p:txBody>
      </p:sp>
      <p:sp>
        <p:nvSpPr>
          <p:cNvPr id="6" name="Slide Number Placeholder 5"/>
          <p:cNvSpPr>
            <a:spLocks noGrp="1"/>
          </p:cNvSpPr>
          <p:nvPr>
            <p:ph type="sldNum" sz="quarter" idx="4"/>
          </p:nvPr>
        </p:nvSpPr>
        <p:spPr>
          <a:xfrm>
            <a:off x="13426034" y="9911198"/>
            <a:ext cx="4277320" cy="569325"/>
          </a:xfrm>
          <a:prstGeom prst="rect">
            <a:avLst/>
          </a:prstGeom>
        </p:spPr>
        <p:txBody>
          <a:bodyPr vert="horz" lIns="91440" tIns="45720" rIns="91440" bIns="45720" rtlCol="0" anchor="ctr"/>
          <a:lstStyle>
            <a:lvl1pPr algn="r">
              <a:defRPr sz="1871">
                <a:solidFill>
                  <a:schemeClr val="tx1">
                    <a:tint val="75000"/>
                  </a:schemeClr>
                </a:solidFill>
              </a:defRPr>
            </a:lvl1pPr>
          </a:lstStyle>
          <a:p>
            <a:fld id="{B6F15528-21DE-4FAA-801E-634DDDAF4B2B}" type="slidenum">
              <a:rPr lang="cs-CZ" smtClean="0"/>
              <a:t>‹#›</a:t>
            </a:fld>
            <a:endParaRPr lang="cs-CZ"/>
          </a:p>
        </p:txBody>
      </p:sp>
    </p:spTree>
    <p:extLst>
      <p:ext uri="{BB962C8B-B14F-4D97-AF65-F5344CB8AC3E}">
        <p14:creationId xmlns:p14="http://schemas.microsoft.com/office/powerpoint/2010/main" val="271160262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1425732" rtl="0" eaLnBrk="1" latinLnBrk="0" hangingPunct="1">
        <a:lnSpc>
          <a:spcPct val="90000"/>
        </a:lnSpc>
        <a:spcBef>
          <a:spcPct val="0"/>
        </a:spcBef>
        <a:buNone/>
        <a:defRPr sz="6860" kern="1200">
          <a:solidFill>
            <a:schemeClr val="tx1"/>
          </a:solidFill>
          <a:latin typeface="+mj-lt"/>
          <a:ea typeface="+mj-ea"/>
          <a:cs typeface="+mj-cs"/>
        </a:defRPr>
      </a:lvl1pPr>
    </p:titleStyle>
    <p:bodyStyle>
      <a:lvl1pPr marL="356433" indent="-356433" algn="l" defTabSz="1425732" rtl="0" eaLnBrk="1" latinLnBrk="0" hangingPunct="1">
        <a:lnSpc>
          <a:spcPct val="90000"/>
        </a:lnSpc>
        <a:spcBef>
          <a:spcPts val="1559"/>
        </a:spcBef>
        <a:buFont typeface="Arial" panose="020B0604020202020204" pitchFamily="34" charset="0"/>
        <a:buChar char="•"/>
        <a:defRPr sz="4366" kern="1200">
          <a:solidFill>
            <a:schemeClr val="tx1"/>
          </a:solidFill>
          <a:latin typeface="+mn-lt"/>
          <a:ea typeface="+mn-ea"/>
          <a:cs typeface="+mn-cs"/>
        </a:defRPr>
      </a:lvl1pPr>
      <a:lvl2pPr marL="1069299" indent="-356433" algn="l" defTabSz="1425732" rtl="0" eaLnBrk="1" latinLnBrk="0" hangingPunct="1">
        <a:lnSpc>
          <a:spcPct val="90000"/>
        </a:lnSpc>
        <a:spcBef>
          <a:spcPts val="780"/>
        </a:spcBef>
        <a:buFont typeface="Arial" panose="020B0604020202020204" pitchFamily="34" charset="0"/>
        <a:buChar char="•"/>
        <a:defRPr sz="3742" kern="1200">
          <a:solidFill>
            <a:schemeClr val="tx1"/>
          </a:solidFill>
          <a:latin typeface="+mn-lt"/>
          <a:ea typeface="+mn-ea"/>
          <a:cs typeface="+mn-cs"/>
        </a:defRPr>
      </a:lvl2pPr>
      <a:lvl3pPr marL="1782166" indent="-356433" algn="l" defTabSz="1425732" rtl="0" eaLnBrk="1" latinLnBrk="0" hangingPunct="1">
        <a:lnSpc>
          <a:spcPct val="90000"/>
        </a:lnSpc>
        <a:spcBef>
          <a:spcPts val="780"/>
        </a:spcBef>
        <a:buFont typeface="Arial" panose="020B0604020202020204" pitchFamily="34" charset="0"/>
        <a:buChar char="•"/>
        <a:defRPr sz="3118" kern="1200">
          <a:solidFill>
            <a:schemeClr val="tx1"/>
          </a:solidFill>
          <a:latin typeface="+mn-lt"/>
          <a:ea typeface="+mn-ea"/>
          <a:cs typeface="+mn-cs"/>
        </a:defRPr>
      </a:lvl3pPr>
      <a:lvl4pPr marL="2495032"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4pPr>
      <a:lvl5pPr marL="3207898"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5pPr>
      <a:lvl6pPr marL="3920764"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6pPr>
      <a:lvl7pPr marL="4633631"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7pPr>
      <a:lvl8pPr marL="5346497"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8pPr>
      <a:lvl9pPr marL="6059363" indent="-356433" algn="l" defTabSz="1425732" rtl="0" eaLnBrk="1" latinLnBrk="0" hangingPunct="1">
        <a:lnSpc>
          <a:spcPct val="90000"/>
        </a:lnSpc>
        <a:spcBef>
          <a:spcPts val="780"/>
        </a:spcBef>
        <a:buFont typeface="Arial" panose="020B0604020202020204" pitchFamily="34" charset="0"/>
        <a:buChar char="•"/>
        <a:defRPr sz="2807" kern="1200">
          <a:solidFill>
            <a:schemeClr val="tx1"/>
          </a:solidFill>
          <a:latin typeface="+mn-lt"/>
          <a:ea typeface="+mn-ea"/>
          <a:cs typeface="+mn-cs"/>
        </a:defRPr>
      </a:lvl9pPr>
    </p:bodyStyle>
    <p:otherStyle>
      <a:defPPr>
        <a:defRPr lang="en-US"/>
      </a:defPPr>
      <a:lvl1pPr marL="0" algn="l" defTabSz="1425732" rtl="0" eaLnBrk="1" latinLnBrk="0" hangingPunct="1">
        <a:defRPr sz="2807" kern="1200">
          <a:solidFill>
            <a:schemeClr val="tx1"/>
          </a:solidFill>
          <a:latin typeface="+mn-lt"/>
          <a:ea typeface="+mn-ea"/>
          <a:cs typeface="+mn-cs"/>
        </a:defRPr>
      </a:lvl1pPr>
      <a:lvl2pPr marL="712866" algn="l" defTabSz="1425732" rtl="0" eaLnBrk="1" latinLnBrk="0" hangingPunct="1">
        <a:defRPr sz="2807" kern="1200">
          <a:solidFill>
            <a:schemeClr val="tx1"/>
          </a:solidFill>
          <a:latin typeface="+mn-lt"/>
          <a:ea typeface="+mn-ea"/>
          <a:cs typeface="+mn-cs"/>
        </a:defRPr>
      </a:lvl2pPr>
      <a:lvl3pPr marL="1425732" algn="l" defTabSz="1425732" rtl="0" eaLnBrk="1" latinLnBrk="0" hangingPunct="1">
        <a:defRPr sz="2807" kern="1200">
          <a:solidFill>
            <a:schemeClr val="tx1"/>
          </a:solidFill>
          <a:latin typeface="+mn-lt"/>
          <a:ea typeface="+mn-ea"/>
          <a:cs typeface="+mn-cs"/>
        </a:defRPr>
      </a:lvl3pPr>
      <a:lvl4pPr marL="2138599" algn="l" defTabSz="1425732" rtl="0" eaLnBrk="1" latinLnBrk="0" hangingPunct="1">
        <a:defRPr sz="2807" kern="1200">
          <a:solidFill>
            <a:schemeClr val="tx1"/>
          </a:solidFill>
          <a:latin typeface="+mn-lt"/>
          <a:ea typeface="+mn-ea"/>
          <a:cs typeface="+mn-cs"/>
        </a:defRPr>
      </a:lvl4pPr>
      <a:lvl5pPr marL="2851465" algn="l" defTabSz="1425732" rtl="0" eaLnBrk="1" latinLnBrk="0" hangingPunct="1">
        <a:defRPr sz="2807" kern="1200">
          <a:solidFill>
            <a:schemeClr val="tx1"/>
          </a:solidFill>
          <a:latin typeface="+mn-lt"/>
          <a:ea typeface="+mn-ea"/>
          <a:cs typeface="+mn-cs"/>
        </a:defRPr>
      </a:lvl5pPr>
      <a:lvl6pPr marL="3564331" algn="l" defTabSz="1425732" rtl="0" eaLnBrk="1" latinLnBrk="0" hangingPunct="1">
        <a:defRPr sz="2807" kern="1200">
          <a:solidFill>
            <a:schemeClr val="tx1"/>
          </a:solidFill>
          <a:latin typeface="+mn-lt"/>
          <a:ea typeface="+mn-ea"/>
          <a:cs typeface="+mn-cs"/>
        </a:defRPr>
      </a:lvl6pPr>
      <a:lvl7pPr marL="4277197" algn="l" defTabSz="1425732" rtl="0" eaLnBrk="1" latinLnBrk="0" hangingPunct="1">
        <a:defRPr sz="2807" kern="1200">
          <a:solidFill>
            <a:schemeClr val="tx1"/>
          </a:solidFill>
          <a:latin typeface="+mn-lt"/>
          <a:ea typeface="+mn-ea"/>
          <a:cs typeface="+mn-cs"/>
        </a:defRPr>
      </a:lvl7pPr>
      <a:lvl8pPr marL="4990064" algn="l" defTabSz="1425732" rtl="0" eaLnBrk="1" latinLnBrk="0" hangingPunct="1">
        <a:defRPr sz="2807" kern="1200">
          <a:solidFill>
            <a:schemeClr val="tx1"/>
          </a:solidFill>
          <a:latin typeface="+mn-lt"/>
          <a:ea typeface="+mn-ea"/>
          <a:cs typeface="+mn-cs"/>
        </a:defRPr>
      </a:lvl8pPr>
      <a:lvl9pPr marL="5702930" algn="l" defTabSz="1425732" rtl="0" eaLnBrk="1" latinLnBrk="0" hangingPunct="1">
        <a:defRPr sz="280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microsoft.com/office/2017/06/relationships/model3d" Target="../media/model3d2.glb"/><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7/06/relationships/model3d" Target="../media/model3d3.glb"/><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historylink.org/File/5098" TargetMode="External"/><Relationship Id="rId2" Type="http://schemas.openxmlformats.org/officeDocument/2006/relationships/hyperlink" Target="https://www.seattleretrofit.com/post/what-you-should-know-about-fault-lines-around-seattle" TargetMode="External"/><Relationship Id="rId1" Type="http://schemas.openxmlformats.org/officeDocument/2006/relationships/slideLayout" Target="../slideLayouts/slideLayout7.xml"/><Relationship Id="rId4" Type="http://schemas.openxmlformats.org/officeDocument/2006/relationships/hyperlink" Target="https://www.usgs.gov/centers/earthquake-science-center/seattle-field-offic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p:nvPr/>
        </p:nvSpPr>
        <p:spPr>
          <a:xfrm>
            <a:off x="0" y="3975100"/>
            <a:ext cx="19010313" cy="6945503"/>
          </a:xfrm>
          <a:prstGeom prst="rect">
            <a:avLst/>
          </a:prstGeom>
          <a:blipFill>
            <a:blip r:embed="rId3" cstate="print"/>
            <a:stretch>
              <a:fillRect/>
            </a:stretch>
          </a:blipFill>
        </p:spPr>
        <p:txBody>
          <a:bodyPr wrap="square" lIns="0" tIns="0" rIns="0" bIns="0" rtlCol="0"/>
          <a:lstStyle/>
          <a:p>
            <a:endParaRPr dirty="0"/>
          </a:p>
        </p:txBody>
      </p:sp>
      <p:grpSp>
        <p:nvGrpSpPr>
          <p:cNvPr id="24" name="Group 23">
            <a:extLst>
              <a:ext uri="{FF2B5EF4-FFF2-40B4-BE49-F238E27FC236}">
                <a16:creationId xmlns:a16="http://schemas.microsoft.com/office/drawing/2014/main" id="{20F95502-65C6-482A-9B40-DDCB8DAA9D75}"/>
              </a:ext>
            </a:extLst>
          </p:cNvPr>
          <p:cNvGrpSpPr/>
          <p:nvPr/>
        </p:nvGrpSpPr>
        <p:grpSpPr>
          <a:xfrm>
            <a:off x="0" y="0"/>
            <a:ext cx="19010313" cy="1112119"/>
            <a:chOff x="-324644" y="2222500"/>
            <a:chExt cx="22261685" cy="1302327"/>
          </a:xfrm>
        </p:grpSpPr>
        <p:sp>
          <p:nvSpPr>
            <p:cNvPr id="2" name="object 2"/>
            <p:cNvSpPr/>
            <p:nvPr/>
          </p:nvSpPr>
          <p:spPr>
            <a:xfrm>
              <a:off x="-324644" y="2222500"/>
              <a:ext cx="5600193" cy="1302327"/>
            </a:xfrm>
            <a:custGeom>
              <a:avLst/>
              <a:gdLst/>
              <a:ahLst/>
              <a:cxnLst/>
              <a:rect l="l" t="t" r="r" b="b"/>
              <a:pathLst>
                <a:path w="1892300" h="440055">
                  <a:moveTo>
                    <a:pt x="0" y="439737"/>
                  </a:moveTo>
                  <a:lnTo>
                    <a:pt x="1892300" y="439737"/>
                  </a:lnTo>
                  <a:lnTo>
                    <a:pt x="1892300" y="0"/>
                  </a:lnTo>
                  <a:lnTo>
                    <a:pt x="0" y="0"/>
                  </a:lnTo>
                  <a:lnTo>
                    <a:pt x="0" y="439737"/>
                  </a:lnTo>
                  <a:close/>
                </a:path>
              </a:pathLst>
            </a:custGeom>
            <a:solidFill>
              <a:srgbClr val="009EF3"/>
            </a:solidFill>
          </p:spPr>
          <p:txBody>
            <a:bodyPr wrap="square" lIns="0" tIns="0" rIns="0" bIns="0" rtlCol="0"/>
            <a:lstStyle/>
            <a:p>
              <a:endParaRPr dirty="0"/>
            </a:p>
          </p:txBody>
        </p:sp>
        <p:sp>
          <p:nvSpPr>
            <p:cNvPr id="3" name="object 3"/>
            <p:cNvSpPr/>
            <p:nvPr/>
          </p:nvSpPr>
          <p:spPr>
            <a:xfrm>
              <a:off x="16363156" y="2222500"/>
              <a:ext cx="5573885" cy="1302327"/>
            </a:xfrm>
            <a:custGeom>
              <a:avLst/>
              <a:gdLst/>
              <a:ahLst/>
              <a:cxnLst/>
              <a:rect l="l" t="t" r="r" b="b"/>
              <a:pathLst>
                <a:path w="1883409" h="440055">
                  <a:moveTo>
                    <a:pt x="0" y="0"/>
                  </a:moveTo>
                  <a:lnTo>
                    <a:pt x="0" y="439737"/>
                  </a:lnTo>
                  <a:lnTo>
                    <a:pt x="1883155" y="439737"/>
                  </a:lnTo>
                  <a:lnTo>
                    <a:pt x="1883155" y="0"/>
                  </a:lnTo>
                  <a:lnTo>
                    <a:pt x="0" y="0"/>
                  </a:lnTo>
                  <a:close/>
                </a:path>
              </a:pathLst>
            </a:custGeom>
            <a:solidFill>
              <a:srgbClr val="FF8200"/>
            </a:solidFill>
          </p:spPr>
          <p:txBody>
            <a:bodyPr wrap="square" lIns="0" tIns="0" rIns="0" bIns="0" rtlCol="0"/>
            <a:lstStyle/>
            <a:p>
              <a:endParaRPr dirty="0"/>
            </a:p>
          </p:txBody>
        </p:sp>
        <p:sp>
          <p:nvSpPr>
            <p:cNvPr id="22" name="object 2">
              <a:extLst>
                <a:ext uri="{FF2B5EF4-FFF2-40B4-BE49-F238E27FC236}">
                  <a16:creationId xmlns:a16="http://schemas.microsoft.com/office/drawing/2014/main" id="{3708B453-DDCE-42C1-9AB9-A8D5DDCA46AD}"/>
                </a:ext>
              </a:extLst>
            </p:cNvPr>
            <p:cNvSpPr/>
            <p:nvPr/>
          </p:nvSpPr>
          <p:spPr>
            <a:xfrm>
              <a:off x="5237956" y="2222500"/>
              <a:ext cx="5600193" cy="1302327"/>
            </a:xfrm>
            <a:custGeom>
              <a:avLst/>
              <a:gdLst/>
              <a:ahLst/>
              <a:cxnLst/>
              <a:rect l="l" t="t" r="r" b="b"/>
              <a:pathLst>
                <a:path w="1892300" h="440055">
                  <a:moveTo>
                    <a:pt x="0" y="439737"/>
                  </a:moveTo>
                  <a:lnTo>
                    <a:pt x="1892300" y="439737"/>
                  </a:lnTo>
                  <a:lnTo>
                    <a:pt x="1892300" y="0"/>
                  </a:lnTo>
                  <a:lnTo>
                    <a:pt x="0" y="0"/>
                  </a:lnTo>
                  <a:lnTo>
                    <a:pt x="0" y="439737"/>
                  </a:lnTo>
                  <a:close/>
                </a:path>
              </a:pathLst>
            </a:custGeom>
            <a:solidFill>
              <a:srgbClr val="FFBF00"/>
            </a:solidFill>
          </p:spPr>
          <p:txBody>
            <a:bodyPr wrap="square" lIns="0" tIns="0" rIns="0" bIns="0" rtlCol="0"/>
            <a:lstStyle/>
            <a:p>
              <a:endParaRPr dirty="0"/>
            </a:p>
          </p:txBody>
        </p:sp>
        <p:sp>
          <p:nvSpPr>
            <p:cNvPr id="23" name="object 2">
              <a:extLst>
                <a:ext uri="{FF2B5EF4-FFF2-40B4-BE49-F238E27FC236}">
                  <a16:creationId xmlns:a16="http://schemas.microsoft.com/office/drawing/2014/main" id="{7D360C87-DA57-4F00-96B5-35199AD11657}"/>
                </a:ext>
              </a:extLst>
            </p:cNvPr>
            <p:cNvSpPr/>
            <p:nvPr/>
          </p:nvSpPr>
          <p:spPr>
            <a:xfrm>
              <a:off x="10800556" y="2222500"/>
              <a:ext cx="5600193" cy="1302327"/>
            </a:xfrm>
            <a:custGeom>
              <a:avLst/>
              <a:gdLst/>
              <a:ahLst/>
              <a:cxnLst/>
              <a:rect l="l" t="t" r="r" b="b"/>
              <a:pathLst>
                <a:path w="1892300" h="440055">
                  <a:moveTo>
                    <a:pt x="0" y="439737"/>
                  </a:moveTo>
                  <a:lnTo>
                    <a:pt x="1892300" y="439737"/>
                  </a:lnTo>
                  <a:lnTo>
                    <a:pt x="1892300" y="0"/>
                  </a:lnTo>
                  <a:lnTo>
                    <a:pt x="0" y="0"/>
                  </a:lnTo>
                  <a:lnTo>
                    <a:pt x="0" y="439737"/>
                  </a:lnTo>
                  <a:close/>
                </a:path>
              </a:pathLst>
            </a:custGeom>
            <a:solidFill>
              <a:srgbClr val="FFA100"/>
            </a:solidFill>
          </p:spPr>
          <p:txBody>
            <a:bodyPr wrap="square" lIns="0" tIns="0" rIns="0" bIns="0" rtlCol="0"/>
            <a:lstStyle/>
            <a:p>
              <a:endParaRPr dirty="0"/>
            </a:p>
          </p:txBody>
        </p:sp>
      </p:grpSp>
      <p:sp>
        <p:nvSpPr>
          <p:cNvPr id="4" name="object 4"/>
          <p:cNvSpPr txBox="1"/>
          <p:nvPr/>
        </p:nvSpPr>
        <p:spPr>
          <a:xfrm>
            <a:off x="818356" y="317499"/>
            <a:ext cx="3835570" cy="505267"/>
          </a:xfrm>
          <a:prstGeom prst="rect">
            <a:avLst/>
          </a:prstGeom>
        </p:spPr>
        <p:txBody>
          <a:bodyPr vert="horz" wrap="square" lIns="0" tIns="12700" rIns="0" bIns="0" rtlCol="0">
            <a:spAutoFit/>
          </a:bodyPr>
          <a:lstStyle/>
          <a:p>
            <a:pPr marL="12700">
              <a:spcBef>
                <a:spcPts val="100"/>
              </a:spcBef>
            </a:pPr>
            <a:r>
              <a:rPr lang="en-US" sz="3200" spc="-10" dirty="0">
                <a:solidFill>
                  <a:srgbClr val="FFFFFF"/>
                </a:solidFill>
                <a:cs typeface="Source Sans Pro Light"/>
              </a:rPr>
              <a:t>Capstone Project</a:t>
            </a:r>
            <a:endParaRPr sz="3200" dirty="0">
              <a:cs typeface="Source Sans Pro Light"/>
            </a:endParaRPr>
          </a:p>
        </p:txBody>
      </p:sp>
      <p:sp>
        <p:nvSpPr>
          <p:cNvPr id="5" name="object 5"/>
          <p:cNvSpPr txBox="1"/>
          <p:nvPr/>
        </p:nvSpPr>
        <p:spPr>
          <a:xfrm>
            <a:off x="5657558" y="241300"/>
            <a:ext cx="5600198" cy="580928"/>
          </a:xfrm>
          <a:prstGeom prst="rect">
            <a:avLst/>
          </a:prstGeom>
          <a:noFill/>
        </p:spPr>
        <p:txBody>
          <a:bodyPr vert="horz" wrap="square" lIns="0" tIns="87630" rIns="0" bIns="0" rtlCol="0">
            <a:spAutoFit/>
          </a:bodyPr>
          <a:lstStyle/>
          <a:p>
            <a:pPr marL="495300">
              <a:spcBef>
                <a:spcPts val="690"/>
              </a:spcBef>
            </a:pPr>
            <a:r>
              <a:rPr lang="en-US" sz="3200" dirty="0">
                <a:cs typeface="Source Sans Pro Light"/>
              </a:rPr>
              <a:t>Seattle, WA</a:t>
            </a:r>
            <a:endParaRPr sz="3200" dirty="0">
              <a:cs typeface="Source Sans Pro Light"/>
            </a:endParaRPr>
          </a:p>
        </p:txBody>
      </p:sp>
      <p:sp>
        <p:nvSpPr>
          <p:cNvPr id="6" name="object 6"/>
          <p:cNvSpPr txBox="1"/>
          <p:nvPr/>
        </p:nvSpPr>
        <p:spPr>
          <a:xfrm>
            <a:off x="10419556" y="241300"/>
            <a:ext cx="8229600" cy="580928"/>
          </a:xfrm>
          <a:prstGeom prst="rect">
            <a:avLst/>
          </a:prstGeom>
          <a:noFill/>
        </p:spPr>
        <p:txBody>
          <a:bodyPr vert="horz" wrap="square" lIns="0" tIns="87630" rIns="0" bIns="0" rtlCol="0">
            <a:spAutoFit/>
          </a:bodyPr>
          <a:lstStyle/>
          <a:p>
            <a:pPr marL="406400">
              <a:spcBef>
                <a:spcPts val="690"/>
              </a:spcBef>
            </a:pPr>
            <a:r>
              <a:rPr lang="en-US" sz="3200" dirty="0">
                <a:cs typeface="Source Sans Pro Light"/>
              </a:rPr>
              <a:t>Earthquake Depth Prediction ML Model</a:t>
            </a:r>
            <a:endParaRPr sz="3200" dirty="0">
              <a:cs typeface="Source Sans Pro Light"/>
            </a:endParaRPr>
          </a:p>
        </p:txBody>
      </p:sp>
      <p:sp>
        <p:nvSpPr>
          <p:cNvPr id="7" name="object 7"/>
          <p:cNvSpPr txBox="1"/>
          <p:nvPr/>
        </p:nvSpPr>
        <p:spPr>
          <a:xfrm>
            <a:off x="15601156" y="317500"/>
            <a:ext cx="2785059" cy="505267"/>
          </a:xfrm>
          <a:prstGeom prst="rect">
            <a:avLst/>
          </a:prstGeom>
        </p:spPr>
        <p:txBody>
          <a:bodyPr vert="horz" wrap="square" lIns="0" tIns="12700" rIns="0" bIns="0" rtlCol="0">
            <a:spAutoFit/>
          </a:bodyPr>
          <a:lstStyle/>
          <a:p>
            <a:pPr marL="12700">
              <a:spcBef>
                <a:spcPts val="100"/>
              </a:spcBef>
            </a:pPr>
            <a:endParaRPr sz="3200" dirty="0">
              <a:cs typeface="Source Sans Pro Light"/>
            </a:endParaRPr>
          </a:p>
        </p:txBody>
      </p:sp>
      <p:sp>
        <p:nvSpPr>
          <p:cNvPr id="18" name="object 18"/>
          <p:cNvSpPr txBox="1"/>
          <p:nvPr/>
        </p:nvSpPr>
        <p:spPr>
          <a:xfrm>
            <a:off x="-96044" y="4051300"/>
            <a:ext cx="9677400" cy="619144"/>
          </a:xfrm>
          <a:prstGeom prst="rect">
            <a:avLst/>
          </a:prstGeom>
        </p:spPr>
        <p:txBody>
          <a:bodyPr vert="horz" wrap="square" lIns="0" tIns="12700" rIns="0" bIns="0" rtlCol="0">
            <a:spAutoFit/>
          </a:bodyPr>
          <a:lstStyle/>
          <a:p>
            <a:pPr marL="12700" marR="5080" indent="360680" algn="ctr">
              <a:lnSpc>
                <a:spcPct val="102400"/>
              </a:lnSpc>
            </a:pPr>
            <a:r>
              <a:rPr lang="en-US" sz="4000" dirty="0">
                <a:solidFill>
                  <a:srgbClr val="00A0EF"/>
                </a:solidFill>
                <a:cs typeface="Source Sans Pro"/>
              </a:rPr>
              <a:t>Using Machine Learning</a:t>
            </a:r>
            <a:endParaRPr lang="cs-CZ" sz="4000" dirty="0">
              <a:cs typeface="Source Sans Pro"/>
            </a:endParaRPr>
          </a:p>
        </p:txBody>
      </p:sp>
      <p:sp>
        <p:nvSpPr>
          <p:cNvPr id="19" name="object 19"/>
          <p:cNvSpPr/>
          <p:nvPr/>
        </p:nvSpPr>
        <p:spPr>
          <a:xfrm flipV="1">
            <a:off x="1351756" y="4889499"/>
            <a:ext cx="7696200" cy="274319"/>
          </a:xfrm>
          <a:custGeom>
            <a:avLst/>
            <a:gdLst/>
            <a:ahLst/>
            <a:cxnLst/>
            <a:rect l="l" t="t" r="r" b="b"/>
            <a:pathLst>
              <a:path w="4686300">
                <a:moveTo>
                  <a:pt x="0" y="0"/>
                </a:moveTo>
                <a:lnTo>
                  <a:pt x="4686300" y="0"/>
                </a:lnTo>
              </a:path>
            </a:pathLst>
          </a:custGeom>
          <a:ln w="8466">
            <a:solidFill>
              <a:srgbClr val="002E8E"/>
            </a:solidFill>
          </a:ln>
        </p:spPr>
        <p:txBody>
          <a:bodyPr wrap="square" lIns="0" tIns="0" rIns="0" bIns="0" rtlCol="0"/>
          <a:lstStyle/>
          <a:p>
            <a:pPr algn="ctr"/>
            <a:endParaRPr dirty="0"/>
          </a:p>
        </p:txBody>
      </p:sp>
      <p:sp>
        <p:nvSpPr>
          <p:cNvPr id="20" name="object 20"/>
          <p:cNvSpPr txBox="1"/>
          <p:nvPr/>
        </p:nvSpPr>
        <p:spPr>
          <a:xfrm>
            <a:off x="1255670" y="5175523"/>
            <a:ext cx="7888372" cy="751488"/>
          </a:xfrm>
          <a:prstGeom prst="rect">
            <a:avLst/>
          </a:prstGeom>
        </p:spPr>
        <p:txBody>
          <a:bodyPr vert="horz" wrap="square" lIns="0" tIns="12700" rIns="0" bIns="0" rtlCol="0">
            <a:spAutoFit/>
          </a:bodyPr>
          <a:lstStyle/>
          <a:p>
            <a:pPr marL="12700" algn="ctr">
              <a:lnSpc>
                <a:spcPct val="100000"/>
              </a:lnSpc>
              <a:spcBef>
                <a:spcPts val="100"/>
              </a:spcBef>
            </a:pPr>
            <a:r>
              <a:rPr lang="en-US" sz="4800" spc="-5" dirty="0">
                <a:solidFill>
                  <a:srgbClr val="00A0EF"/>
                </a:solidFill>
                <a:cs typeface="Source Sans Pro Light"/>
              </a:rPr>
              <a:t>Kevin McKinney</a:t>
            </a:r>
            <a:endParaRPr lang="cs-CZ" sz="4800" dirty="0">
              <a:cs typeface="Source Sans Pro Light"/>
            </a:endParaRPr>
          </a:p>
        </p:txBody>
      </p:sp>
      <p:sp>
        <p:nvSpPr>
          <p:cNvPr id="17" name="Rectangle 16">
            <a:extLst>
              <a:ext uri="{FF2B5EF4-FFF2-40B4-BE49-F238E27FC236}">
                <a16:creationId xmlns:a16="http://schemas.microsoft.com/office/drawing/2014/main" id="{2F31F982-D438-46AB-BD9D-77E9CE8DFD27}"/>
              </a:ext>
            </a:extLst>
          </p:cNvPr>
          <p:cNvSpPr/>
          <p:nvPr/>
        </p:nvSpPr>
        <p:spPr>
          <a:xfrm>
            <a:off x="13234645" y="9573214"/>
            <a:ext cx="2954270" cy="369332"/>
          </a:xfrm>
          <a:prstGeom prst="rect">
            <a:avLst/>
          </a:prstGeom>
        </p:spPr>
        <p:txBody>
          <a:bodyPr wrap="none">
            <a:spAutoFit/>
          </a:bodyPr>
          <a:lstStyle/>
          <a:p>
            <a:r>
              <a:rPr lang="en-US" dirty="0">
                <a:solidFill>
                  <a:srgbClr val="222222"/>
                </a:solidFill>
              </a:rPr>
              <a:t>Click on the model to interact</a:t>
            </a:r>
            <a:endParaRPr lang="cs-CZ" dirty="0"/>
          </a:p>
        </p:txBody>
      </p:sp>
      <p:pic>
        <p:nvPicPr>
          <p:cNvPr id="11" name="Picture 10">
            <a:extLst>
              <a:ext uri="{FF2B5EF4-FFF2-40B4-BE49-F238E27FC236}">
                <a16:creationId xmlns:a16="http://schemas.microsoft.com/office/drawing/2014/main" id="{AB39B165-C293-B258-7D61-B3862715AE5F}"/>
              </a:ext>
            </a:extLst>
          </p:cNvPr>
          <p:cNvPicPr>
            <a:picLocks noChangeAspect="1"/>
          </p:cNvPicPr>
          <p:nvPr/>
        </p:nvPicPr>
        <p:blipFill>
          <a:blip r:embed="rId4"/>
          <a:stretch>
            <a:fillRect/>
          </a:stretch>
        </p:blipFill>
        <p:spPr>
          <a:xfrm>
            <a:off x="9556140" y="1302522"/>
            <a:ext cx="9495692" cy="9073378"/>
          </a:xfrm>
          <a:prstGeom prst="rect">
            <a:avLst/>
          </a:prstGeom>
        </p:spPr>
      </p:pic>
      <p:sp>
        <p:nvSpPr>
          <p:cNvPr id="12" name="object 18">
            <a:extLst>
              <a:ext uri="{FF2B5EF4-FFF2-40B4-BE49-F238E27FC236}">
                <a16:creationId xmlns:a16="http://schemas.microsoft.com/office/drawing/2014/main" id="{3EFB2F47-FBE0-14D2-C04C-6D6670F32925}"/>
              </a:ext>
            </a:extLst>
          </p:cNvPr>
          <p:cNvSpPr txBox="1"/>
          <p:nvPr/>
        </p:nvSpPr>
        <p:spPr>
          <a:xfrm>
            <a:off x="-172244" y="1993900"/>
            <a:ext cx="9677400" cy="2234394"/>
          </a:xfrm>
          <a:prstGeom prst="rect">
            <a:avLst/>
          </a:prstGeom>
        </p:spPr>
        <p:txBody>
          <a:bodyPr vert="horz" wrap="square" lIns="0" tIns="12700" rIns="0" bIns="0" rtlCol="0">
            <a:spAutoFit/>
          </a:bodyPr>
          <a:lstStyle/>
          <a:p>
            <a:pPr marL="12700" marR="5080" indent="360680" algn="ctr">
              <a:lnSpc>
                <a:spcPct val="102400"/>
              </a:lnSpc>
            </a:pPr>
            <a:r>
              <a:rPr lang="en-US" sz="7200" dirty="0">
                <a:solidFill>
                  <a:srgbClr val="00A0EF"/>
                </a:solidFill>
                <a:cs typeface="Source Sans Pro"/>
              </a:rPr>
              <a:t>Earthquake Depth Prediction</a:t>
            </a:r>
            <a:endParaRPr lang="cs-CZ" sz="7200" dirty="0">
              <a:cs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10AC73C5-368A-4992-917B-0C0A1838E3CA}"/>
              </a:ext>
            </a:extLst>
          </p:cNvPr>
          <p:cNvGrpSpPr/>
          <p:nvPr/>
        </p:nvGrpSpPr>
        <p:grpSpPr>
          <a:xfrm>
            <a:off x="-5059" y="3264173"/>
            <a:ext cx="4800599" cy="828000"/>
            <a:chOff x="0" y="8642689"/>
            <a:chExt cx="4336348" cy="439424"/>
          </a:xfrm>
          <a:solidFill>
            <a:srgbClr val="FFBF00"/>
          </a:solidFill>
        </p:grpSpPr>
        <p:sp>
          <p:nvSpPr>
            <p:cNvPr id="57" name="object 4">
              <a:extLst>
                <a:ext uri="{FF2B5EF4-FFF2-40B4-BE49-F238E27FC236}">
                  <a16:creationId xmlns:a16="http://schemas.microsoft.com/office/drawing/2014/main" id="{52033DA7-B496-435D-A3DB-E45BD45E4B7C}"/>
                </a:ext>
              </a:extLst>
            </p:cNvPr>
            <p:cNvSpPr/>
            <p:nvPr/>
          </p:nvSpPr>
          <p:spPr>
            <a:xfrm>
              <a:off x="0" y="8642693"/>
              <a:ext cx="3923363" cy="439420"/>
            </a:xfrm>
            <a:custGeom>
              <a:avLst/>
              <a:gdLst/>
              <a:ahLst/>
              <a:cxnLst/>
              <a:rect l="l" t="t" r="r" b="b"/>
              <a:pathLst>
                <a:path w="3844925" h="439420">
                  <a:moveTo>
                    <a:pt x="0" y="439204"/>
                  </a:moveTo>
                  <a:lnTo>
                    <a:pt x="3844798" y="439204"/>
                  </a:lnTo>
                  <a:lnTo>
                    <a:pt x="3844798" y="0"/>
                  </a:lnTo>
                  <a:lnTo>
                    <a:pt x="0" y="0"/>
                  </a:lnTo>
                  <a:lnTo>
                    <a:pt x="0" y="439204"/>
                  </a:lnTo>
                  <a:close/>
                </a:path>
              </a:pathLst>
            </a:custGeom>
            <a:grpFill/>
          </p:spPr>
          <p:txBody>
            <a:bodyPr wrap="square" lIns="0" tIns="0" rIns="0" bIns="0" rtlCol="0"/>
            <a:lstStyle/>
            <a:p>
              <a:endParaRPr dirty="0"/>
            </a:p>
          </p:txBody>
        </p:sp>
        <p:sp>
          <p:nvSpPr>
            <p:cNvPr id="58" name="object 5">
              <a:extLst>
                <a:ext uri="{FF2B5EF4-FFF2-40B4-BE49-F238E27FC236}">
                  <a16:creationId xmlns:a16="http://schemas.microsoft.com/office/drawing/2014/main" id="{892C04EB-8963-4611-98BC-C2BD5AD407A8}"/>
                </a:ext>
              </a:extLst>
            </p:cNvPr>
            <p:cNvSpPr/>
            <p:nvPr/>
          </p:nvSpPr>
          <p:spPr>
            <a:xfrm>
              <a:off x="3621605" y="8642689"/>
              <a:ext cx="714743" cy="439420"/>
            </a:xfrm>
            <a:custGeom>
              <a:avLst/>
              <a:gdLst/>
              <a:ahLst/>
              <a:cxnLst/>
              <a:rect l="l" t="t" r="r" b="b"/>
              <a:pathLst>
                <a:path w="439420" h="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grpFill/>
          </p:spPr>
          <p:txBody>
            <a:bodyPr wrap="square" lIns="0" tIns="0" rIns="0" bIns="0" rtlCol="0"/>
            <a:lstStyle/>
            <a:p>
              <a:endParaRPr dirty="0"/>
            </a:p>
          </p:txBody>
        </p:sp>
      </p:grpSp>
      <p:sp>
        <p:nvSpPr>
          <p:cNvPr id="10" name="object 10"/>
          <p:cNvSpPr txBox="1"/>
          <p:nvPr/>
        </p:nvSpPr>
        <p:spPr>
          <a:xfrm>
            <a:off x="1046956" y="1689100"/>
            <a:ext cx="17145000" cy="866904"/>
          </a:xfrm>
          <a:prstGeom prst="rect">
            <a:avLst/>
          </a:prstGeom>
        </p:spPr>
        <p:txBody>
          <a:bodyPr vert="horz" wrap="square" lIns="0" tIns="5080" rIns="0" bIns="0" rtlCol="0">
            <a:spAutoFit/>
          </a:bodyPr>
          <a:lstStyle/>
          <a:p>
            <a:pPr marL="12700" marR="5080">
              <a:spcBef>
                <a:spcPts val="100"/>
              </a:spcBef>
            </a:pPr>
            <a:r>
              <a:rPr lang="en-US" sz="2800" spc="-10" dirty="0">
                <a:solidFill>
                  <a:srgbClr val="221F1F"/>
                </a:solidFill>
              </a:rPr>
              <a:t>Earthquake depth directly affects surface damage, tsunami risk, and corresponding emergency response teams that will be deployed to help treat the injured and save lives.</a:t>
            </a:r>
          </a:p>
        </p:txBody>
      </p:sp>
      <p:sp>
        <p:nvSpPr>
          <p:cNvPr id="11" name="object 11"/>
          <p:cNvSpPr txBox="1"/>
          <p:nvPr/>
        </p:nvSpPr>
        <p:spPr>
          <a:xfrm>
            <a:off x="1028698" y="4378280"/>
            <a:ext cx="16858458" cy="1749197"/>
          </a:xfrm>
          <a:prstGeom prst="rect">
            <a:avLst/>
          </a:prstGeom>
        </p:spPr>
        <p:txBody>
          <a:bodyPr vert="horz" wrap="square" lIns="0" tIns="12700" rIns="0" bIns="0" rtlCol="0">
            <a:spAutoFit/>
          </a:bodyPr>
          <a:lstStyle/>
          <a:p>
            <a:pPr marL="12700" marR="5080" indent="-285750">
              <a:lnSpc>
                <a:spcPct val="100000"/>
              </a:lnSpc>
              <a:spcBef>
                <a:spcPts val="100"/>
              </a:spcBef>
              <a:buFont typeface="Arial" panose="020B0604020202020204" pitchFamily="34" charset="0"/>
              <a:buChar char="•"/>
            </a:pPr>
            <a:r>
              <a:rPr lang="en-US" sz="2800" spc="-10" dirty="0">
                <a:solidFill>
                  <a:srgbClr val="221F1F"/>
                </a:solidFill>
              </a:rPr>
              <a:t>Build a predictive model using geophysical features to estimate earthquake depth</a:t>
            </a:r>
          </a:p>
          <a:p>
            <a:pPr marL="12700" marR="5080" indent="-285750">
              <a:lnSpc>
                <a:spcPct val="100000"/>
              </a:lnSpc>
              <a:spcBef>
                <a:spcPts val="100"/>
              </a:spcBef>
              <a:buFont typeface="Arial" panose="020B0604020202020204" pitchFamily="34" charset="0"/>
              <a:buChar char="•"/>
            </a:pPr>
            <a:r>
              <a:rPr lang="en-US" sz="2800" spc="-10" dirty="0">
                <a:solidFill>
                  <a:srgbClr val="221F1F"/>
                </a:solidFill>
              </a:rPr>
              <a:t>Regression models will be used because they can quantify and model the relationship between variables. In addition, they are good analyzing historical data, they can learn patterns and use this knowledge to predict outcomes for new data.</a:t>
            </a:r>
          </a:p>
        </p:txBody>
      </p:sp>
      <p:sp>
        <p:nvSpPr>
          <p:cNvPr id="22" name="object 22"/>
          <p:cNvSpPr txBox="1"/>
          <p:nvPr/>
        </p:nvSpPr>
        <p:spPr>
          <a:xfrm>
            <a:off x="665956" y="3432968"/>
            <a:ext cx="4806156" cy="505267"/>
          </a:xfrm>
          <a:prstGeom prst="rect">
            <a:avLst/>
          </a:prstGeom>
        </p:spPr>
        <p:txBody>
          <a:bodyPr vert="horz" wrap="square" lIns="0" tIns="12700" rIns="0" bIns="0" rtlCol="0">
            <a:spAutoFit/>
          </a:bodyPr>
          <a:lstStyle/>
          <a:p>
            <a:pPr marL="12700">
              <a:spcBef>
                <a:spcPts val="100"/>
              </a:spcBef>
            </a:pPr>
            <a:r>
              <a:rPr sz="3200" spc="-5" dirty="0">
                <a:solidFill>
                  <a:srgbClr val="FFFFFF"/>
                </a:solidFill>
              </a:rPr>
              <a:t>Learning objectives</a:t>
            </a:r>
          </a:p>
        </p:txBody>
      </p:sp>
      <p:sp>
        <p:nvSpPr>
          <p:cNvPr id="24" name="object 24"/>
          <p:cNvSpPr txBox="1"/>
          <p:nvPr/>
        </p:nvSpPr>
        <p:spPr>
          <a:xfrm>
            <a:off x="665956" y="6529445"/>
            <a:ext cx="2478008" cy="443711"/>
          </a:xfrm>
          <a:prstGeom prst="rect">
            <a:avLst/>
          </a:prstGeom>
        </p:spPr>
        <p:txBody>
          <a:bodyPr vert="horz" wrap="square" lIns="0" tIns="12700" rIns="0" bIns="0" rtlCol="0">
            <a:spAutoFit/>
          </a:bodyPr>
          <a:lstStyle/>
          <a:p>
            <a:pPr marL="12700">
              <a:spcBef>
                <a:spcPts val="100"/>
              </a:spcBef>
            </a:pPr>
            <a:r>
              <a:rPr sz="2800" spc="5" dirty="0">
                <a:solidFill>
                  <a:srgbClr val="FFFFFF"/>
                </a:solidFill>
                <a:cs typeface="Source Sans Pro Light"/>
              </a:rPr>
              <a:t>K</a:t>
            </a:r>
            <a:r>
              <a:rPr sz="2800" spc="25" dirty="0">
                <a:solidFill>
                  <a:srgbClr val="FFFFFF"/>
                </a:solidFill>
                <a:cs typeface="Source Sans Pro Light"/>
              </a:rPr>
              <a:t>e</a:t>
            </a:r>
            <a:r>
              <a:rPr sz="2800" dirty="0">
                <a:solidFill>
                  <a:srgbClr val="FFFFFF"/>
                </a:solidFill>
                <a:cs typeface="Source Sans Pro Light"/>
              </a:rPr>
              <a:t>ywo</a:t>
            </a:r>
            <a:r>
              <a:rPr sz="2800" spc="-20" dirty="0">
                <a:solidFill>
                  <a:srgbClr val="FFFFFF"/>
                </a:solidFill>
                <a:cs typeface="Source Sans Pro Light"/>
              </a:rPr>
              <a:t>r</a:t>
            </a:r>
            <a:r>
              <a:rPr sz="2800" dirty="0">
                <a:solidFill>
                  <a:srgbClr val="FFFFFF"/>
                </a:solidFill>
                <a:cs typeface="Source Sans Pro Light"/>
              </a:rPr>
              <a:t>ds</a:t>
            </a:r>
            <a:endParaRPr sz="2800" dirty="0">
              <a:cs typeface="Source Sans Pro Light"/>
            </a:endParaRPr>
          </a:p>
        </p:txBody>
      </p:sp>
      <p:grpSp>
        <p:nvGrpSpPr>
          <p:cNvPr id="52" name="Group 51">
            <a:extLst>
              <a:ext uri="{FF2B5EF4-FFF2-40B4-BE49-F238E27FC236}">
                <a16:creationId xmlns:a16="http://schemas.microsoft.com/office/drawing/2014/main" id="{985AB44F-D837-4737-86D1-C4E5A35B8AC4}"/>
              </a:ext>
            </a:extLst>
          </p:cNvPr>
          <p:cNvGrpSpPr/>
          <p:nvPr/>
        </p:nvGrpSpPr>
        <p:grpSpPr>
          <a:xfrm>
            <a:off x="-19844" y="546100"/>
            <a:ext cx="4800599" cy="828000"/>
            <a:chOff x="0" y="8642689"/>
            <a:chExt cx="4336348" cy="439424"/>
          </a:xfrm>
        </p:grpSpPr>
        <p:sp>
          <p:nvSpPr>
            <p:cNvPr id="53" name="object 4">
              <a:extLst>
                <a:ext uri="{FF2B5EF4-FFF2-40B4-BE49-F238E27FC236}">
                  <a16:creationId xmlns:a16="http://schemas.microsoft.com/office/drawing/2014/main" id="{6DB0E343-9628-4235-8038-621A98D250CA}"/>
                </a:ext>
              </a:extLst>
            </p:cNvPr>
            <p:cNvSpPr/>
            <p:nvPr/>
          </p:nvSpPr>
          <p:spPr>
            <a:xfrm>
              <a:off x="0" y="8642693"/>
              <a:ext cx="3923363" cy="439420"/>
            </a:xfrm>
            <a:custGeom>
              <a:avLst/>
              <a:gdLst/>
              <a:ahLst/>
              <a:cxnLst/>
              <a:rect l="l" t="t" r="r" b="b"/>
              <a:pathLst>
                <a:path w="3844925" h="439420">
                  <a:moveTo>
                    <a:pt x="0" y="439204"/>
                  </a:moveTo>
                  <a:lnTo>
                    <a:pt x="3844798" y="439204"/>
                  </a:lnTo>
                  <a:lnTo>
                    <a:pt x="3844798" y="0"/>
                  </a:lnTo>
                  <a:lnTo>
                    <a:pt x="0" y="0"/>
                  </a:lnTo>
                  <a:lnTo>
                    <a:pt x="0" y="439204"/>
                  </a:lnTo>
                  <a:close/>
                </a:path>
              </a:pathLst>
            </a:custGeom>
            <a:solidFill>
              <a:srgbClr val="00A0EF"/>
            </a:solidFill>
          </p:spPr>
          <p:txBody>
            <a:bodyPr wrap="square" lIns="0" tIns="0" rIns="0" bIns="0" rtlCol="0"/>
            <a:lstStyle/>
            <a:p>
              <a:endParaRPr dirty="0"/>
            </a:p>
          </p:txBody>
        </p:sp>
        <p:sp>
          <p:nvSpPr>
            <p:cNvPr id="54" name="object 5">
              <a:extLst>
                <a:ext uri="{FF2B5EF4-FFF2-40B4-BE49-F238E27FC236}">
                  <a16:creationId xmlns:a16="http://schemas.microsoft.com/office/drawing/2014/main" id="{CF5C245D-05EF-4DFD-8810-E437FF667919}"/>
                </a:ext>
              </a:extLst>
            </p:cNvPr>
            <p:cNvSpPr/>
            <p:nvPr/>
          </p:nvSpPr>
          <p:spPr>
            <a:xfrm>
              <a:off x="3621605" y="8642689"/>
              <a:ext cx="714743" cy="439420"/>
            </a:xfrm>
            <a:custGeom>
              <a:avLst/>
              <a:gdLst/>
              <a:ahLst/>
              <a:cxnLst/>
              <a:rect l="l" t="t" r="r" b="b"/>
              <a:pathLst>
                <a:path w="439420" h="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00A0EF"/>
            </a:solidFill>
          </p:spPr>
          <p:txBody>
            <a:bodyPr wrap="square" lIns="0" tIns="0" rIns="0" bIns="0" rtlCol="0"/>
            <a:lstStyle/>
            <a:p>
              <a:endParaRPr dirty="0"/>
            </a:p>
          </p:txBody>
        </p:sp>
      </p:grpSp>
      <p:sp>
        <p:nvSpPr>
          <p:cNvPr id="55" name="object 9">
            <a:extLst>
              <a:ext uri="{FF2B5EF4-FFF2-40B4-BE49-F238E27FC236}">
                <a16:creationId xmlns:a16="http://schemas.microsoft.com/office/drawing/2014/main" id="{290C40E7-4402-4FD6-90CE-5CDF3FC9D08D}"/>
              </a:ext>
            </a:extLst>
          </p:cNvPr>
          <p:cNvSpPr txBox="1"/>
          <p:nvPr/>
        </p:nvSpPr>
        <p:spPr>
          <a:xfrm>
            <a:off x="665956" y="738245"/>
            <a:ext cx="3581400" cy="505267"/>
          </a:xfrm>
          <a:prstGeom prst="rect">
            <a:avLst/>
          </a:prstGeom>
        </p:spPr>
        <p:txBody>
          <a:bodyPr vert="horz" wrap="square" lIns="0" tIns="12700" rIns="0" bIns="0" rtlCol="0">
            <a:spAutoFit/>
          </a:bodyPr>
          <a:lstStyle/>
          <a:p>
            <a:pPr marL="12700">
              <a:lnSpc>
                <a:spcPct val="100000"/>
              </a:lnSpc>
              <a:spcBef>
                <a:spcPts val="100"/>
              </a:spcBef>
            </a:pPr>
            <a:r>
              <a:rPr lang="en-US" sz="3200" spc="-5" dirty="0">
                <a:solidFill>
                  <a:srgbClr val="FFFFFF"/>
                </a:solidFill>
                <a:cs typeface="Source Sans Pro Light"/>
              </a:rPr>
              <a:t>Problem Statement</a:t>
            </a:r>
            <a:endParaRPr lang="cs-CZ" sz="3200" dirty="0">
              <a:cs typeface="Source Sans Pro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E9DC037C-C731-4D52-835A-5765F8A4FBF2}"/>
              </a:ext>
            </a:extLst>
          </p:cNvPr>
          <p:cNvGrpSpPr/>
          <p:nvPr/>
        </p:nvGrpSpPr>
        <p:grpSpPr>
          <a:xfrm>
            <a:off x="1" y="546100"/>
            <a:ext cx="7219156" cy="828000"/>
            <a:chOff x="564554" y="8642689"/>
            <a:chExt cx="3496471" cy="439424"/>
          </a:xfrm>
        </p:grpSpPr>
        <p:sp>
          <p:nvSpPr>
            <p:cNvPr id="24" name="object 4">
              <a:extLst>
                <a:ext uri="{FF2B5EF4-FFF2-40B4-BE49-F238E27FC236}">
                  <a16:creationId xmlns:a16="http://schemas.microsoft.com/office/drawing/2014/main" id="{FAC1F606-62F6-4305-800B-EF4BDCC04BC6}"/>
                </a:ext>
              </a:extLst>
            </p:cNvPr>
            <p:cNvSpPr/>
            <p:nvPr/>
          </p:nvSpPr>
          <p:spPr>
            <a:xfrm>
              <a:off x="564554" y="8642693"/>
              <a:ext cx="3280372" cy="439420"/>
            </a:xfrm>
            <a:custGeom>
              <a:avLst/>
              <a:gdLst/>
              <a:ahLst/>
              <a:cxnLst/>
              <a:rect l="l" t="t" r="r" b="b"/>
              <a:pathLst>
                <a:path w="3844925" h="439420">
                  <a:moveTo>
                    <a:pt x="0" y="439204"/>
                  </a:moveTo>
                  <a:lnTo>
                    <a:pt x="3844798" y="439204"/>
                  </a:lnTo>
                  <a:lnTo>
                    <a:pt x="3844798" y="0"/>
                  </a:lnTo>
                  <a:lnTo>
                    <a:pt x="0" y="0"/>
                  </a:lnTo>
                  <a:lnTo>
                    <a:pt x="0" y="439204"/>
                  </a:lnTo>
                  <a:close/>
                </a:path>
              </a:pathLst>
            </a:custGeom>
            <a:solidFill>
              <a:srgbClr val="00A0EF"/>
            </a:solidFill>
          </p:spPr>
          <p:txBody>
            <a:bodyPr wrap="square" lIns="0" tIns="0" rIns="0" bIns="0" rtlCol="0"/>
            <a:lstStyle/>
            <a:p>
              <a:endParaRPr dirty="0"/>
            </a:p>
          </p:txBody>
        </p:sp>
        <p:sp>
          <p:nvSpPr>
            <p:cNvPr id="25" name="object 5">
              <a:extLst>
                <a:ext uri="{FF2B5EF4-FFF2-40B4-BE49-F238E27FC236}">
                  <a16:creationId xmlns:a16="http://schemas.microsoft.com/office/drawing/2014/main" id="{DE9D9B32-EA9E-452A-AFED-2BFD37C8107A}"/>
                </a:ext>
              </a:extLst>
            </p:cNvPr>
            <p:cNvSpPr/>
            <p:nvPr/>
          </p:nvSpPr>
          <p:spPr>
            <a:xfrm>
              <a:off x="3621605" y="8642689"/>
              <a:ext cx="439420" cy="439420"/>
            </a:xfrm>
            <a:custGeom>
              <a:avLst/>
              <a:gdLst/>
              <a:ahLst/>
              <a:cxnLst/>
              <a:rect l="l" t="t" r="r" b="b"/>
              <a:pathLst>
                <a:path w="439420" h="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00A0EF"/>
            </a:solidFill>
          </p:spPr>
          <p:txBody>
            <a:bodyPr wrap="square" lIns="0" tIns="0" rIns="0" bIns="0" rtlCol="0"/>
            <a:lstStyle/>
            <a:p>
              <a:endParaRPr dirty="0"/>
            </a:p>
          </p:txBody>
        </p:sp>
      </p:grpSp>
      <p:sp>
        <p:nvSpPr>
          <p:cNvPr id="11" name="object 9">
            <a:extLst>
              <a:ext uri="{FF2B5EF4-FFF2-40B4-BE49-F238E27FC236}">
                <a16:creationId xmlns:a16="http://schemas.microsoft.com/office/drawing/2014/main" id="{0A39365D-A6B5-4623-AC67-FBE1BB6FC527}"/>
              </a:ext>
            </a:extLst>
          </p:cNvPr>
          <p:cNvSpPr txBox="1"/>
          <p:nvPr/>
        </p:nvSpPr>
        <p:spPr>
          <a:xfrm>
            <a:off x="665956" y="738245"/>
            <a:ext cx="5105400"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0F1F1"/>
                </a:solidFill>
                <a:cs typeface="Source Sans Pro Light"/>
              </a:rPr>
              <a:t>1. Data Overview PNSN.org</a:t>
            </a:r>
            <a:endParaRPr lang="en-US" sz="3200" dirty="0">
              <a:cs typeface="Source Sans Pro Light"/>
            </a:endParaRPr>
          </a:p>
        </p:txBody>
      </p:sp>
      <p:sp>
        <p:nvSpPr>
          <p:cNvPr id="12" name="object 10">
            <a:extLst>
              <a:ext uri="{FF2B5EF4-FFF2-40B4-BE49-F238E27FC236}">
                <a16:creationId xmlns:a16="http://schemas.microsoft.com/office/drawing/2014/main" id="{4B00ADBE-6249-46EB-B9DA-3742A4C1861C}"/>
              </a:ext>
            </a:extLst>
          </p:cNvPr>
          <p:cNvSpPr txBox="1"/>
          <p:nvPr/>
        </p:nvSpPr>
        <p:spPr>
          <a:xfrm>
            <a:off x="861898" y="1689100"/>
            <a:ext cx="8616157" cy="6937797"/>
          </a:xfrm>
          <a:prstGeom prst="rect">
            <a:avLst/>
          </a:prstGeom>
        </p:spPr>
        <p:txBody>
          <a:bodyPr vert="horz" wrap="square" lIns="0" tIns="5080" rIns="0" bIns="0" rtlCol="0">
            <a:spAutoFit/>
          </a:bodyPr>
          <a:lstStyle/>
          <a:p>
            <a:pPr marL="12700" marR="5080" algn="just">
              <a:lnSpc>
                <a:spcPct val="100000"/>
              </a:lnSpc>
              <a:spcBef>
                <a:spcPts val="100"/>
              </a:spcBef>
            </a:pPr>
            <a:r>
              <a:rPr lang="en-US" sz="2800" b="1" dirty="0">
                <a:cs typeface="Source Sans Pro Light"/>
              </a:rPr>
              <a:t>Features will be</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Magnitude</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Latitude</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Longitude</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Hour</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Day</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Month</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Year</a:t>
            </a:r>
          </a:p>
          <a:p>
            <a:pPr marL="12700" marR="5080" algn="just">
              <a:lnSpc>
                <a:spcPct val="100000"/>
              </a:lnSpc>
              <a:spcBef>
                <a:spcPts val="100"/>
              </a:spcBef>
            </a:pPr>
            <a:endParaRPr lang="en-US" sz="2800" dirty="0">
              <a:cs typeface="Source Sans Pro Light"/>
            </a:endParaRPr>
          </a:p>
          <a:p>
            <a:pPr marL="12700" marR="5080" algn="just">
              <a:lnSpc>
                <a:spcPct val="100000"/>
              </a:lnSpc>
              <a:spcBef>
                <a:spcPts val="100"/>
              </a:spcBef>
            </a:pPr>
            <a:r>
              <a:rPr lang="en-US" sz="2800" b="1" dirty="0">
                <a:cs typeface="Source Sans Pro Light"/>
              </a:rPr>
              <a:t>Target</a:t>
            </a:r>
            <a:r>
              <a:rPr lang="en-US" sz="2800" dirty="0">
                <a:cs typeface="Source Sans Pro Light"/>
              </a:rPr>
              <a:t>: Depth of point of rupture (in kilometers)</a:t>
            </a:r>
          </a:p>
          <a:p>
            <a:pPr marL="12700" marR="5080" algn="just">
              <a:lnSpc>
                <a:spcPct val="100000"/>
              </a:lnSpc>
              <a:spcBef>
                <a:spcPts val="100"/>
              </a:spcBef>
            </a:pPr>
            <a:endParaRPr lang="en-US" sz="2800" dirty="0">
              <a:cs typeface="Source Sans Pro Light"/>
            </a:endParaRPr>
          </a:p>
          <a:p>
            <a:pPr marL="12700" marR="5080" algn="just">
              <a:lnSpc>
                <a:spcPct val="100000"/>
              </a:lnSpc>
              <a:spcBef>
                <a:spcPts val="100"/>
              </a:spcBef>
            </a:pPr>
            <a:r>
              <a:rPr lang="en-US" sz="2800" b="1" dirty="0">
                <a:cs typeface="Source Sans Pro Light"/>
              </a:rPr>
              <a:t>Preprocessing</a:t>
            </a:r>
            <a:r>
              <a:rPr lang="en-US" sz="2800" dirty="0">
                <a:cs typeface="Source Sans Pro Light"/>
              </a:rPr>
              <a:t>:</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Handle Missing values/data.</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Feature scaling (StandardScaler).</a:t>
            </a:r>
          </a:p>
          <a:p>
            <a:pPr marL="298450" marR="5080" indent="-285750" algn="just">
              <a:lnSpc>
                <a:spcPct val="100000"/>
              </a:lnSpc>
              <a:spcBef>
                <a:spcPts val="100"/>
              </a:spcBef>
              <a:buFont typeface="Arial" panose="020B0604020202020204" pitchFamily="34" charset="0"/>
              <a:buChar char="•"/>
            </a:pPr>
            <a:r>
              <a:rPr lang="en-US" sz="2800" dirty="0">
                <a:cs typeface="Source Sans Pro Light"/>
              </a:rPr>
              <a:t>Polynomial Expansion (</a:t>
            </a:r>
            <a:r>
              <a:rPr lang="en-US" sz="2800" dirty="0" err="1">
                <a:cs typeface="Source Sans Pro Light"/>
              </a:rPr>
              <a:t>PolynomialFeatures</a:t>
            </a:r>
            <a:r>
              <a:rPr lang="en-US" sz="2800" dirty="0">
                <a:cs typeface="Source Sans Pro Light"/>
              </a:rPr>
              <a:t>).</a:t>
            </a:r>
            <a:endParaRPr lang="en-US" dirty="0">
              <a:cs typeface="Source Sans Pro Light"/>
            </a:endParaRPr>
          </a:p>
          <a:p>
            <a:pPr marL="12700" marR="5080" algn="just">
              <a:lnSpc>
                <a:spcPct val="100000"/>
              </a:lnSpc>
              <a:spcBef>
                <a:spcPts val="100"/>
              </a:spcBef>
            </a:pPr>
            <a:endParaRPr lang="en-US" dirty="0">
              <a:cs typeface="Source Sans Pro Light"/>
            </a:endParaRPr>
          </a:p>
        </p:txBody>
      </p:sp>
      <p:pic>
        <p:nvPicPr>
          <p:cNvPr id="4" name="Picture 3">
            <a:extLst>
              <a:ext uri="{FF2B5EF4-FFF2-40B4-BE49-F238E27FC236}">
                <a16:creationId xmlns:a16="http://schemas.microsoft.com/office/drawing/2014/main" id="{7B4E0449-21B2-EFFA-D27C-3FFD0BAD4F27}"/>
              </a:ext>
            </a:extLst>
          </p:cNvPr>
          <p:cNvPicPr>
            <a:picLocks noChangeAspect="1"/>
          </p:cNvPicPr>
          <p:nvPr/>
        </p:nvPicPr>
        <p:blipFill>
          <a:blip r:embed="rId2"/>
          <a:stretch>
            <a:fillRect/>
          </a:stretch>
        </p:blipFill>
        <p:spPr>
          <a:xfrm>
            <a:off x="8819356" y="1536700"/>
            <a:ext cx="10174242" cy="83058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817C2C-B1F4-4BE4-B40B-D2AE4781C47B}"/>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B1C0EB5D-1BDD-75A9-6D6A-399A07EDBE23}"/>
              </a:ext>
            </a:extLst>
          </p:cNvPr>
          <p:cNvGrpSpPr/>
          <p:nvPr/>
        </p:nvGrpSpPr>
        <p:grpSpPr>
          <a:xfrm>
            <a:off x="1" y="546100"/>
            <a:ext cx="7219156" cy="828000"/>
            <a:chOff x="564554" y="8642689"/>
            <a:chExt cx="3496471" cy="439424"/>
          </a:xfrm>
        </p:grpSpPr>
        <p:sp>
          <p:nvSpPr>
            <p:cNvPr id="24" name="object 4">
              <a:extLst>
                <a:ext uri="{FF2B5EF4-FFF2-40B4-BE49-F238E27FC236}">
                  <a16:creationId xmlns:a16="http://schemas.microsoft.com/office/drawing/2014/main" id="{EC2971D3-8376-427E-0049-D18C5A5E3619}"/>
                </a:ext>
              </a:extLst>
            </p:cNvPr>
            <p:cNvSpPr/>
            <p:nvPr/>
          </p:nvSpPr>
          <p:spPr>
            <a:xfrm>
              <a:off x="564554" y="8642693"/>
              <a:ext cx="3280372" cy="439420"/>
            </a:xfrm>
            <a:custGeom>
              <a:avLst/>
              <a:gdLst/>
              <a:ahLst/>
              <a:cxnLst/>
              <a:rect l="l" t="t" r="r" b="b"/>
              <a:pathLst>
                <a:path w="3844925" h="439420">
                  <a:moveTo>
                    <a:pt x="0" y="439204"/>
                  </a:moveTo>
                  <a:lnTo>
                    <a:pt x="3844798" y="439204"/>
                  </a:lnTo>
                  <a:lnTo>
                    <a:pt x="3844798" y="0"/>
                  </a:lnTo>
                  <a:lnTo>
                    <a:pt x="0" y="0"/>
                  </a:lnTo>
                  <a:lnTo>
                    <a:pt x="0" y="439204"/>
                  </a:lnTo>
                  <a:close/>
                </a:path>
              </a:pathLst>
            </a:custGeom>
            <a:solidFill>
              <a:srgbClr val="00A0EF"/>
            </a:solidFill>
          </p:spPr>
          <p:txBody>
            <a:bodyPr wrap="square" lIns="0" tIns="0" rIns="0" bIns="0" rtlCol="0"/>
            <a:lstStyle/>
            <a:p>
              <a:endParaRPr dirty="0"/>
            </a:p>
          </p:txBody>
        </p:sp>
        <p:sp>
          <p:nvSpPr>
            <p:cNvPr id="25" name="object 5">
              <a:extLst>
                <a:ext uri="{FF2B5EF4-FFF2-40B4-BE49-F238E27FC236}">
                  <a16:creationId xmlns:a16="http://schemas.microsoft.com/office/drawing/2014/main" id="{82B8C39E-14DA-77B3-B7F2-CB23D8D7D4D6}"/>
                </a:ext>
              </a:extLst>
            </p:cNvPr>
            <p:cNvSpPr/>
            <p:nvPr/>
          </p:nvSpPr>
          <p:spPr>
            <a:xfrm>
              <a:off x="3621605" y="8642689"/>
              <a:ext cx="439420" cy="439420"/>
            </a:xfrm>
            <a:custGeom>
              <a:avLst/>
              <a:gdLst/>
              <a:ahLst/>
              <a:cxnLst/>
              <a:rect l="l" t="t" r="r" b="b"/>
              <a:pathLst>
                <a:path w="439420" h="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00A0EF"/>
            </a:solidFill>
          </p:spPr>
          <p:txBody>
            <a:bodyPr wrap="square" lIns="0" tIns="0" rIns="0" bIns="0" rtlCol="0"/>
            <a:lstStyle/>
            <a:p>
              <a:endParaRPr dirty="0"/>
            </a:p>
          </p:txBody>
        </p:sp>
      </p:grpSp>
      <p:sp>
        <p:nvSpPr>
          <p:cNvPr id="11" name="object 9">
            <a:extLst>
              <a:ext uri="{FF2B5EF4-FFF2-40B4-BE49-F238E27FC236}">
                <a16:creationId xmlns:a16="http://schemas.microsoft.com/office/drawing/2014/main" id="{16AFC82B-07FD-76B7-F91B-14A413D428CB}"/>
              </a:ext>
            </a:extLst>
          </p:cNvPr>
          <p:cNvSpPr txBox="1"/>
          <p:nvPr/>
        </p:nvSpPr>
        <p:spPr>
          <a:xfrm>
            <a:off x="665956" y="738245"/>
            <a:ext cx="5105400"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0F1F1"/>
                </a:solidFill>
                <a:cs typeface="Source Sans Pro Light"/>
              </a:rPr>
              <a:t>2. Model Selection</a:t>
            </a:r>
            <a:endParaRPr lang="en-US" sz="3200" dirty="0">
              <a:cs typeface="Source Sans Pro Light"/>
            </a:endParaRPr>
          </a:p>
        </p:txBody>
      </p:sp>
      <p:sp>
        <p:nvSpPr>
          <p:cNvPr id="12" name="object 10">
            <a:extLst>
              <a:ext uri="{FF2B5EF4-FFF2-40B4-BE49-F238E27FC236}">
                <a16:creationId xmlns:a16="http://schemas.microsoft.com/office/drawing/2014/main" id="{41D9714A-C4B8-7B2E-C2DD-E8EB3732D9A3}"/>
              </a:ext>
            </a:extLst>
          </p:cNvPr>
          <p:cNvSpPr txBox="1"/>
          <p:nvPr/>
        </p:nvSpPr>
        <p:spPr>
          <a:xfrm>
            <a:off x="861899" y="1689100"/>
            <a:ext cx="8186058" cy="6886501"/>
          </a:xfrm>
          <a:prstGeom prst="rect">
            <a:avLst/>
          </a:prstGeom>
        </p:spPr>
        <p:txBody>
          <a:bodyPr vert="horz" wrap="square" lIns="0" tIns="5080" rIns="0" bIns="0" rtlCol="0">
            <a:spAutoFit/>
          </a:bodyPr>
          <a:lstStyle/>
          <a:p>
            <a:pPr marL="12700" marR="5080" algn="just">
              <a:lnSpc>
                <a:spcPct val="100000"/>
              </a:lnSpc>
              <a:spcBef>
                <a:spcPts val="100"/>
              </a:spcBef>
            </a:pPr>
            <a:r>
              <a:rPr lang="en-US" sz="2800" b="1" dirty="0">
                <a:cs typeface="Source Sans Pro Light"/>
              </a:rPr>
              <a:t>Linear Regression</a:t>
            </a:r>
          </a:p>
          <a:p>
            <a:pPr marL="298450" marR="5080" indent="-285750">
              <a:lnSpc>
                <a:spcPct val="100000"/>
              </a:lnSpc>
              <a:spcBef>
                <a:spcPts val="100"/>
              </a:spcBef>
              <a:buFont typeface="Arial" panose="020B0604020202020204" pitchFamily="34" charset="0"/>
              <a:buChar char="•"/>
            </a:pPr>
            <a:r>
              <a:rPr lang="en-US" sz="2800" dirty="0">
                <a:cs typeface="Source Sans Pro Light"/>
              </a:rPr>
              <a:t>Assumes a linear relationship between input features and earthquake depth</a:t>
            </a:r>
          </a:p>
          <a:p>
            <a:pPr marL="298450" marR="5080" indent="-285750">
              <a:lnSpc>
                <a:spcPct val="100000"/>
              </a:lnSpc>
              <a:spcBef>
                <a:spcPts val="100"/>
              </a:spcBef>
              <a:buFont typeface="Arial" panose="020B0604020202020204" pitchFamily="34" charset="0"/>
              <a:buChar char="•"/>
            </a:pPr>
            <a:r>
              <a:rPr lang="en-US" sz="2800" dirty="0">
                <a:cs typeface="Source Sans Pro Light"/>
              </a:rPr>
              <a:t>Coefficients show how each feature will influence depth</a:t>
            </a:r>
          </a:p>
          <a:p>
            <a:pPr marL="298450" marR="5080" indent="-285750">
              <a:lnSpc>
                <a:spcPct val="100000"/>
              </a:lnSpc>
              <a:spcBef>
                <a:spcPts val="100"/>
              </a:spcBef>
              <a:buFont typeface="Arial" panose="020B0604020202020204" pitchFamily="34" charset="0"/>
              <a:buChar char="•"/>
            </a:pPr>
            <a:r>
              <a:rPr lang="en-US" sz="2800" dirty="0">
                <a:cs typeface="Source Sans Pro Light"/>
              </a:rPr>
              <a:t>Fast to train and easy to deploy</a:t>
            </a:r>
          </a:p>
          <a:p>
            <a:pPr marL="298450" marR="5080" indent="-285750">
              <a:lnSpc>
                <a:spcPct val="100000"/>
              </a:lnSpc>
              <a:spcBef>
                <a:spcPts val="100"/>
              </a:spcBef>
              <a:buFont typeface="Arial" panose="020B0604020202020204" pitchFamily="34" charset="0"/>
              <a:buChar char="•"/>
            </a:pPr>
            <a:r>
              <a:rPr lang="en-US" sz="2800" dirty="0">
                <a:cs typeface="Source Sans Pro Light"/>
              </a:rPr>
              <a:t>Polynomial feature expansion to capture nonlinear patterns</a:t>
            </a:r>
          </a:p>
          <a:p>
            <a:pPr marL="12700" marR="5080" algn="just">
              <a:lnSpc>
                <a:spcPct val="100000"/>
              </a:lnSpc>
              <a:spcBef>
                <a:spcPts val="100"/>
              </a:spcBef>
            </a:pPr>
            <a:endParaRPr lang="en-US" sz="2800" dirty="0">
              <a:cs typeface="Source Sans Pro Light"/>
            </a:endParaRPr>
          </a:p>
          <a:p>
            <a:pPr marL="12700" marR="5080" algn="just">
              <a:lnSpc>
                <a:spcPct val="100000"/>
              </a:lnSpc>
              <a:spcBef>
                <a:spcPts val="100"/>
              </a:spcBef>
            </a:pPr>
            <a:r>
              <a:rPr lang="en-US" sz="2800" b="1" dirty="0">
                <a:cs typeface="Source Sans Pro Light"/>
              </a:rPr>
              <a:t>Random Forest Regressor</a:t>
            </a:r>
          </a:p>
          <a:p>
            <a:pPr marL="469900" marR="5080" indent="-457200">
              <a:lnSpc>
                <a:spcPct val="100000"/>
              </a:lnSpc>
              <a:spcBef>
                <a:spcPts val="100"/>
              </a:spcBef>
              <a:buFont typeface="Arial" panose="020B0604020202020204" pitchFamily="34" charset="0"/>
              <a:buChar char="•"/>
            </a:pPr>
            <a:r>
              <a:rPr lang="en-US" sz="2800" dirty="0">
                <a:cs typeface="Source Sans Pro Light"/>
              </a:rPr>
              <a:t>Can capture nonlinear relationships and feature interactions </a:t>
            </a:r>
          </a:p>
          <a:p>
            <a:pPr marL="469900" marR="5080" indent="-457200">
              <a:lnSpc>
                <a:spcPct val="100000"/>
              </a:lnSpc>
              <a:spcBef>
                <a:spcPts val="100"/>
              </a:spcBef>
              <a:buFont typeface="Arial" panose="020B0604020202020204" pitchFamily="34" charset="0"/>
              <a:buChar char="•"/>
            </a:pPr>
            <a:r>
              <a:rPr lang="en-US" sz="2800" dirty="0">
                <a:cs typeface="Source Sans Pro Light"/>
              </a:rPr>
              <a:t>Provides a feature importance score</a:t>
            </a:r>
          </a:p>
          <a:p>
            <a:pPr marL="469900" marR="5080" indent="-457200">
              <a:lnSpc>
                <a:spcPct val="100000"/>
              </a:lnSpc>
              <a:spcBef>
                <a:spcPts val="100"/>
              </a:spcBef>
              <a:buFont typeface="Arial" panose="020B0604020202020204" pitchFamily="34" charset="0"/>
              <a:buChar char="•"/>
            </a:pPr>
            <a:r>
              <a:rPr lang="en-US" sz="2800" dirty="0">
                <a:cs typeface="Source Sans Pro Light"/>
              </a:rPr>
              <a:t>Robust to noise</a:t>
            </a:r>
          </a:p>
          <a:p>
            <a:pPr marL="469900" marR="5080" indent="-457200">
              <a:lnSpc>
                <a:spcPct val="100000"/>
              </a:lnSpc>
              <a:spcBef>
                <a:spcPts val="100"/>
              </a:spcBef>
              <a:buFont typeface="Arial" panose="020B0604020202020204" pitchFamily="34" charset="0"/>
              <a:buChar char="•"/>
            </a:pPr>
            <a:r>
              <a:rPr lang="en-US" sz="2800" dirty="0">
                <a:cs typeface="Source Sans Pro Light"/>
              </a:rPr>
              <a:t>Hyperparameter tuning improves performance</a:t>
            </a:r>
            <a:endParaRPr lang="en-US" dirty="0">
              <a:cs typeface="Source Sans Pro Light"/>
            </a:endParaRPr>
          </a:p>
          <a:p>
            <a:pPr marL="12700" marR="5080" algn="just">
              <a:lnSpc>
                <a:spcPct val="100000"/>
              </a:lnSpc>
              <a:spcBef>
                <a:spcPts val="100"/>
              </a:spcBef>
            </a:pPr>
            <a:endParaRPr lang="en-US" dirty="0">
              <a:cs typeface="Source Sans Pro Light"/>
            </a:endParaRPr>
          </a:p>
        </p:txBody>
      </p: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14162525-9E81-2E08-DA14-86B4E713CDB9}"/>
                  </a:ext>
                </a:extLst>
              </p:cNvPr>
              <p:cNvGraphicFramePr>
                <a:graphicFrameLocks noChangeAspect="1"/>
              </p:cNvGraphicFramePr>
              <p:nvPr>
                <p:extLst>
                  <p:ext uri="{D42A27DB-BD31-4B8C-83A1-F6EECF244321}">
                    <p14:modId xmlns:p14="http://schemas.microsoft.com/office/powerpoint/2010/main" val="1742630979"/>
                  </p:ext>
                </p:extLst>
              </p:nvPr>
            </p:nvGraphicFramePr>
            <p:xfrm>
              <a:off x="10189258" y="2527300"/>
              <a:ext cx="7634518" cy="5029200"/>
            </p:xfrm>
            <a:graphic>
              <a:graphicData uri="http://schemas.microsoft.com/office/drawing/2017/model3d">
                <am3d:model3d r:embed="rId2">
                  <am3d:spPr>
                    <a:xfrm>
                      <a:off x="0" y="0"/>
                      <a:ext cx="7634518" cy="5029200"/>
                    </a:xfrm>
                    <a:prstGeom prst="rect">
                      <a:avLst/>
                    </a:prstGeom>
                  </am3d:spPr>
                  <am3d:camera>
                    <am3d:pos x="0" y="0" z="61166574"/>
                    <am3d:up dx="0" dy="36000000" dz="0"/>
                    <am3d:lookAt x="0" y="0" z="0"/>
                    <am3d:perspective fov="2700000"/>
                  </am3d:camera>
                  <am3d:trans>
                    <am3d:meterPerModelUnit n="18299" d="1000000"/>
                    <am3d:preTrans dx="-13189435" dy="-1412105" dz="6355420"/>
                    <am3d:scale>
                      <am3d:sx n="1000000" d="1000000"/>
                      <am3d:sy n="1000000" d="1000000"/>
                      <am3d:sz n="1000000" d="1000000"/>
                    </am3d:scale>
                    <am3d:rot ax="1971820" ay="-3804013" az="-1800773"/>
                    <am3d:postTrans dx="0" dy="0" dz="0"/>
                  </am3d:trans>
                  <am3d:raster rName="Office3DRenderer" rVer="16.0.8326">
                    <am3d:blip r:embed="rId3"/>
                  </am3d:raster>
                  <am3d:objViewport viewportSz="812401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14162525-9E81-2E08-DA14-86B4E713CDB9}"/>
                  </a:ext>
                </a:extLst>
              </p:cNvPr>
              <p:cNvPicPr>
                <a:picLocks noGrp="1" noRot="1" noChangeAspect="1" noMove="1" noResize="1" noEditPoints="1" noAdjustHandles="1" noChangeArrowheads="1" noChangeShapeType="1" noCrop="1"/>
              </p:cNvPicPr>
              <p:nvPr/>
            </p:nvPicPr>
            <p:blipFill>
              <a:blip r:embed="rId3"/>
              <a:stretch>
                <a:fillRect/>
              </a:stretch>
            </p:blipFill>
            <p:spPr>
              <a:xfrm>
                <a:off x="10189258" y="2527300"/>
                <a:ext cx="7634518" cy="5029200"/>
              </a:xfrm>
              <a:prstGeom prst="rect">
                <a:avLst/>
              </a:prstGeom>
            </p:spPr>
          </p:pic>
        </mc:Fallback>
      </mc:AlternateContent>
    </p:spTree>
    <p:extLst>
      <p:ext uri="{BB962C8B-B14F-4D97-AF65-F5344CB8AC3E}">
        <p14:creationId xmlns:p14="http://schemas.microsoft.com/office/powerpoint/2010/main" val="22091910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F4F8F9-0A7E-251C-45AB-B95AB08960C2}"/>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CC42A559-6437-0B0D-DB48-0D1D368436D5}"/>
              </a:ext>
            </a:extLst>
          </p:cNvPr>
          <p:cNvGrpSpPr/>
          <p:nvPr/>
        </p:nvGrpSpPr>
        <p:grpSpPr>
          <a:xfrm>
            <a:off x="1" y="546100"/>
            <a:ext cx="7219156" cy="828000"/>
            <a:chOff x="564554" y="8642689"/>
            <a:chExt cx="3496471" cy="439424"/>
          </a:xfrm>
        </p:grpSpPr>
        <p:sp>
          <p:nvSpPr>
            <p:cNvPr id="24" name="object 4">
              <a:extLst>
                <a:ext uri="{FF2B5EF4-FFF2-40B4-BE49-F238E27FC236}">
                  <a16:creationId xmlns:a16="http://schemas.microsoft.com/office/drawing/2014/main" id="{5750CE26-BF22-17F3-AE55-60F00CE495F5}"/>
                </a:ext>
              </a:extLst>
            </p:cNvPr>
            <p:cNvSpPr/>
            <p:nvPr/>
          </p:nvSpPr>
          <p:spPr>
            <a:xfrm>
              <a:off x="564554" y="8642693"/>
              <a:ext cx="3280372" cy="439420"/>
            </a:xfrm>
            <a:custGeom>
              <a:avLst/>
              <a:gdLst/>
              <a:ahLst/>
              <a:cxnLst/>
              <a:rect l="l" t="t" r="r" b="b"/>
              <a:pathLst>
                <a:path w="3844925" h="439420">
                  <a:moveTo>
                    <a:pt x="0" y="439204"/>
                  </a:moveTo>
                  <a:lnTo>
                    <a:pt x="3844798" y="439204"/>
                  </a:lnTo>
                  <a:lnTo>
                    <a:pt x="3844798" y="0"/>
                  </a:lnTo>
                  <a:lnTo>
                    <a:pt x="0" y="0"/>
                  </a:lnTo>
                  <a:lnTo>
                    <a:pt x="0" y="439204"/>
                  </a:lnTo>
                  <a:close/>
                </a:path>
              </a:pathLst>
            </a:custGeom>
            <a:solidFill>
              <a:srgbClr val="00A0EF"/>
            </a:solidFill>
          </p:spPr>
          <p:txBody>
            <a:bodyPr wrap="square" lIns="0" tIns="0" rIns="0" bIns="0" rtlCol="0"/>
            <a:lstStyle/>
            <a:p>
              <a:endParaRPr dirty="0"/>
            </a:p>
          </p:txBody>
        </p:sp>
        <p:sp>
          <p:nvSpPr>
            <p:cNvPr id="25" name="object 5">
              <a:extLst>
                <a:ext uri="{FF2B5EF4-FFF2-40B4-BE49-F238E27FC236}">
                  <a16:creationId xmlns:a16="http://schemas.microsoft.com/office/drawing/2014/main" id="{4CEB3914-8FBA-01A2-0093-CFB7AC02D4B1}"/>
                </a:ext>
              </a:extLst>
            </p:cNvPr>
            <p:cNvSpPr/>
            <p:nvPr/>
          </p:nvSpPr>
          <p:spPr>
            <a:xfrm>
              <a:off x="3621605" y="8642689"/>
              <a:ext cx="439420" cy="439420"/>
            </a:xfrm>
            <a:custGeom>
              <a:avLst/>
              <a:gdLst/>
              <a:ahLst/>
              <a:cxnLst/>
              <a:rect l="l" t="t" r="r" b="b"/>
              <a:pathLst>
                <a:path w="439420" h="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00A0EF"/>
            </a:solidFill>
          </p:spPr>
          <p:txBody>
            <a:bodyPr wrap="square" lIns="0" tIns="0" rIns="0" bIns="0" rtlCol="0"/>
            <a:lstStyle/>
            <a:p>
              <a:endParaRPr dirty="0"/>
            </a:p>
          </p:txBody>
        </p:sp>
      </p:grpSp>
      <p:sp>
        <p:nvSpPr>
          <p:cNvPr id="11" name="object 9">
            <a:extLst>
              <a:ext uri="{FF2B5EF4-FFF2-40B4-BE49-F238E27FC236}">
                <a16:creationId xmlns:a16="http://schemas.microsoft.com/office/drawing/2014/main" id="{1281258F-7B49-CC8A-6A64-12FF4AC50C73}"/>
              </a:ext>
            </a:extLst>
          </p:cNvPr>
          <p:cNvSpPr txBox="1"/>
          <p:nvPr/>
        </p:nvSpPr>
        <p:spPr>
          <a:xfrm>
            <a:off x="665956" y="738245"/>
            <a:ext cx="5105400"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0F1F1"/>
                </a:solidFill>
                <a:cs typeface="Source Sans Pro Light"/>
              </a:rPr>
              <a:t>2. Model Selection</a:t>
            </a:r>
            <a:endParaRPr lang="en-US" sz="3200" dirty="0">
              <a:cs typeface="Source Sans Pro Light"/>
            </a:endParaRPr>
          </a:p>
        </p:txBody>
      </p:sp>
      <p:sp>
        <p:nvSpPr>
          <p:cNvPr id="12" name="object 10">
            <a:extLst>
              <a:ext uri="{FF2B5EF4-FFF2-40B4-BE49-F238E27FC236}">
                <a16:creationId xmlns:a16="http://schemas.microsoft.com/office/drawing/2014/main" id="{F6F30FE8-E5B1-F461-329E-5DD3A235A31F}"/>
              </a:ext>
            </a:extLst>
          </p:cNvPr>
          <p:cNvSpPr txBox="1"/>
          <p:nvPr/>
        </p:nvSpPr>
        <p:spPr>
          <a:xfrm>
            <a:off x="861899" y="1689100"/>
            <a:ext cx="8186058" cy="3793346"/>
          </a:xfrm>
          <a:prstGeom prst="rect">
            <a:avLst/>
          </a:prstGeom>
        </p:spPr>
        <p:txBody>
          <a:bodyPr vert="horz" wrap="square" lIns="0" tIns="5080" rIns="0" bIns="0" rtlCol="0">
            <a:spAutoFit/>
          </a:bodyPr>
          <a:lstStyle/>
          <a:p>
            <a:pPr marL="12700" marR="5080" algn="just">
              <a:lnSpc>
                <a:spcPct val="100000"/>
              </a:lnSpc>
              <a:spcBef>
                <a:spcPts val="100"/>
              </a:spcBef>
            </a:pPr>
            <a:r>
              <a:rPr lang="en-US" sz="2800" b="1" dirty="0">
                <a:cs typeface="Source Sans Pro Light"/>
              </a:rPr>
              <a:t>Gradient Boosting Regressor</a:t>
            </a:r>
          </a:p>
          <a:p>
            <a:pPr marL="298450" marR="5080" indent="-285750">
              <a:lnSpc>
                <a:spcPct val="100000"/>
              </a:lnSpc>
              <a:spcBef>
                <a:spcPts val="100"/>
              </a:spcBef>
              <a:buFont typeface="Arial" panose="020B0604020202020204" pitchFamily="34" charset="0"/>
              <a:buChar char="•"/>
            </a:pPr>
            <a:r>
              <a:rPr lang="en-US" sz="2800" dirty="0">
                <a:cs typeface="Source Sans Pro Light"/>
              </a:rPr>
              <a:t>Builds trees based on the results of the previous one</a:t>
            </a:r>
          </a:p>
          <a:p>
            <a:pPr marL="298450" marR="5080" indent="-285750">
              <a:lnSpc>
                <a:spcPct val="100000"/>
              </a:lnSpc>
              <a:spcBef>
                <a:spcPts val="100"/>
              </a:spcBef>
              <a:buFont typeface="Arial" panose="020B0604020202020204" pitchFamily="34" charset="0"/>
              <a:buChar char="•"/>
            </a:pPr>
            <a:r>
              <a:rPr lang="en-US" sz="2800" dirty="0">
                <a:cs typeface="Source Sans Pro Light"/>
              </a:rPr>
              <a:t>Excels at modeling complex, nonlinear patterns in earthquake data</a:t>
            </a:r>
          </a:p>
          <a:p>
            <a:pPr marL="298450" marR="5080" indent="-285750">
              <a:lnSpc>
                <a:spcPct val="100000"/>
              </a:lnSpc>
              <a:spcBef>
                <a:spcPts val="100"/>
              </a:spcBef>
              <a:buFont typeface="Arial" panose="020B0604020202020204" pitchFamily="34" charset="0"/>
              <a:buChar char="•"/>
            </a:pPr>
            <a:r>
              <a:rPr lang="en-US" sz="2800" dirty="0">
                <a:cs typeface="Source Sans Pro Light"/>
              </a:rPr>
              <a:t>Can achieve higher accuracy then Random Forest on clean, well-preprocessed datasets</a:t>
            </a:r>
          </a:p>
          <a:p>
            <a:pPr marL="298450" marR="5080" indent="-285750">
              <a:lnSpc>
                <a:spcPct val="100000"/>
              </a:lnSpc>
              <a:spcBef>
                <a:spcPts val="100"/>
              </a:spcBef>
              <a:buFont typeface="Arial" panose="020B0604020202020204" pitchFamily="34" charset="0"/>
              <a:buChar char="•"/>
            </a:pPr>
            <a:r>
              <a:rPr lang="en-US" sz="2800" dirty="0">
                <a:cs typeface="Source Sans Pro Light"/>
              </a:rPr>
              <a:t>Can use cross-validation and early stopping to prevent overfitting, producing a more trusted model</a:t>
            </a:r>
            <a:endParaRPr lang="en-US" dirty="0">
              <a:cs typeface="Source Sans Pro Light"/>
            </a:endParaRPr>
          </a:p>
          <a:p>
            <a:pPr marL="12700" marR="5080" algn="just">
              <a:lnSpc>
                <a:spcPct val="100000"/>
              </a:lnSpc>
              <a:spcBef>
                <a:spcPts val="100"/>
              </a:spcBef>
            </a:pPr>
            <a:endParaRPr lang="en-US" dirty="0">
              <a:cs typeface="Source Sans Pro Light"/>
            </a:endParaRPr>
          </a:p>
        </p:txBody>
      </p: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9594A76E-9A71-B0B8-85C1-0CBED41973A0}"/>
                  </a:ext>
                </a:extLst>
              </p:cNvPr>
              <p:cNvGraphicFramePr>
                <a:graphicFrameLocks noChangeAspect="1"/>
              </p:cNvGraphicFramePr>
              <p:nvPr>
                <p:extLst>
                  <p:ext uri="{D42A27DB-BD31-4B8C-83A1-F6EECF244321}">
                    <p14:modId xmlns:p14="http://schemas.microsoft.com/office/powerpoint/2010/main" val="1074489526"/>
                  </p:ext>
                </p:extLst>
              </p:nvPr>
            </p:nvGraphicFramePr>
            <p:xfrm>
              <a:off x="10495756" y="2374900"/>
              <a:ext cx="7707350" cy="7010400"/>
            </p:xfrm>
            <a:graphic>
              <a:graphicData uri="http://schemas.microsoft.com/office/drawing/2017/model3d">
                <am3d:model3d r:embed="rId2">
                  <am3d:spPr>
                    <a:xfrm>
                      <a:off x="0" y="0"/>
                      <a:ext cx="7707350" cy="7010400"/>
                    </a:xfrm>
                    <a:prstGeom prst="rect">
                      <a:avLst/>
                    </a:prstGeom>
                  </am3d:spPr>
                  <am3d:camera>
                    <am3d:pos x="0" y="0" z="56970939"/>
                    <am3d:up dx="0" dy="36000000" dz="0"/>
                    <am3d:lookAt x="0" y="0" z="0"/>
                    <am3d:perspective fov="2700000"/>
                  </am3d:camera>
                  <am3d:trans>
                    <am3d:meterPerModelUnit n="5430" d="1000000"/>
                    <am3d:preTrans dx="-861822" dy="1364596" dz="-8780208"/>
                    <am3d:scale>
                      <am3d:sx n="1000000" d="1000000"/>
                      <am3d:sy n="1000000" d="1000000"/>
                      <am3d:sz n="1000000" d="1000000"/>
                    </am3d:scale>
                    <am3d:rot ax="1850024" ay="-1616710" az="-908132"/>
                    <am3d:postTrans dx="0" dy="0" dz="0"/>
                  </am3d:trans>
                  <am3d:raster rName="Office3DRenderer" rVer="16.0.8326">
                    <am3d:blip r:embed="rId3"/>
                  </am3d:raster>
                  <am3d:objViewport viewportSz="888847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9594A76E-9A71-B0B8-85C1-0CBED41973A0}"/>
                  </a:ext>
                </a:extLst>
              </p:cNvPr>
              <p:cNvPicPr>
                <a:picLocks noGrp="1" noRot="1" noChangeAspect="1" noMove="1" noResize="1" noEditPoints="1" noAdjustHandles="1" noChangeArrowheads="1" noChangeShapeType="1" noCrop="1"/>
              </p:cNvPicPr>
              <p:nvPr/>
            </p:nvPicPr>
            <p:blipFill>
              <a:blip r:embed="rId3"/>
              <a:stretch>
                <a:fillRect/>
              </a:stretch>
            </p:blipFill>
            <p:spPr>
              <a:xfrm>
                <a:off x="10495756" y="2374900"/>
                <a:ext cx="7707350" cy="7010400"/>
              </a:xfrm>
              <a:prstGeom prst="rect">
                <a:avLst/>
              </a:prstGeom>
            </p:spPr>
          </p:pic>
        </mc:Fallback>
      </mc:AlternateContent>
    </p:spTree>
    <p:extLst>
      <p:ext uri="{BB962C8B-B14F-4D97-AF65-F5344CB8AC3E}">
        <p14:creationId xmlns:p14="http://schemas.microsoft.com/office/powerpoint/2010/main" val="819607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55D3D4-D6B8-2A73-5AA1-1FE81B171641}"/>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DC8F6351-B8BA-1B97-F51F-B1F0C4AC9737}"/>
              </a:ext>
            </a:extLst>
          </p:cNvPr>
          <p:cNvGrpSpPr/>
          <p:nvPr/>
        </p:nvGrpSpPr>
        <p:grpSpPr>
          <a:xfrm>
            <a:off x="1" y="546100"/>
            <a:ext cx="7219156" cy="828000"/>
            <a:chOff x="564554" y="8642689"/>
            <a:chExt cx="3496471" cy="439424"/>
          </a:xfrm>
        </p:grpSpPr>
        <p:sp>
          <p:nvSpPr>
            <p:cNvPr id="24" name="object 4">
              <a:extLst>
                <a:ext uri="{FF2B5EF4-FFF2-40B4-BE49-F238E27FC236}">
                  <a16:creationId xmlns:a16="http://schemas.microsoft.com/office/drawing/2014/main" id="{93DCC850-9672-03C4-BAE4-7CE2EF648043}"/>
                </a:ext>
              </a:extLst>
            </p:cNvPr>
            <p:cNvSpPr/>
            <p:nvPr/>
          </p:nvSpPr>
          <p:spPr>
            <a:xfrm>
              <a:off x="564554" y="8642693"/>
              <a:ext cx="3280372" cy="439420"/>
            </a:xfrm>
            <a:custGeom>
              <a:avLst/>
              <a:gdLst/>
              <a:ahLst/>
              <a:cxnLst/>
              <a:rect l="l" t="t" r="r" b="b"/>
              <a:pathLst>
                <a:path w="3844925" h="439420">
                  <a:moveTo>
                    <a:pt x="0" y="439204"/>
                  </a:moveTo>
                  <a:lnTo>
                    <a:pt x="3844798" y="439204"/>
                  </a:lnTo>
                  <a:lnTo>
                    <a:pt x="3844798" y="0"/>
                  </a:lnTo>
                  <a:lnTo>
                    <a:pt x="0" y="0"/>
                  </a:lnTo>
                  <a:lnTo>
                    <a:pt x="0" y="439204"/>
                  </a:lnTo>
                  <a:close/>
                </a:path>
              </a:pathLst>
            </a:custGeom>
            <a:solidFill>
              <a:srgbClr val="00A0EF"/>
            </a:solidFill>
          </p:spPr>
          <p:txBody>
            <a:bodyPr wrap="square" lIns="0" tIns="0" rIns="0" bIns="0" rtlCol="0"/>
            <a:lstStyle/>
            <a:p>
              <a:endParaRPr dirty="0"/>
            </a:p>
          </p:txBody>
        </p:sp>
        <p:sp>
          <p:nvSpPr>
            <p:cNvPr id="25" name="object 5">
              <a:extLst>
                <a:ext uri="{FF2B5EF4-FFF2-40B4-BE49-F238E27FC236}">
                  <a16:creationId xmlns:a16="http://schemas.microsoft.com/office/drawing/2014/main" id="{0946C064-0706-02E6-C35B-A49BE10E4D27}"/>
                </a:ext>
              </a:extLst>
            </p:cNvPr>
            <p:cNvSpPr/>
            <p:nvPr/>
          </p:nvSpPr>
          <p:spPr>
            <a:xfrm>
              <a:off x="3621605" y="8642689"/>
              <a:ext cx="439420" cy="439420"/>
            </a:xfrm>
            <a:custGeom>
              <a:avLst/>
              <a:gdLst/>
              <a:ahLst/>
              <a:cxnLst/>
              <a:rect l="l" t="t" r="r" b="b"/>
              <a:pathLst>
                <a:path w="439420" h="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00A0EF"/>
            </a:solidFill>
          </p:spPr>
          <p:txBody>
            <a:bodyPr wrap="square" lIns="0" tIns="0" rIns="0" bIns="0" rtlCol="0"/>
            <a:lstStyle/>
            <a:p>
              <a:endParaRPr dirty="0"/>
            </a:p>
          </p:txBody>
        </p:sp>
      </p:grpSp>
      <p:sp>
        <p:nvSpPr>
          <p:cNvPr id="11" name="object 9">
            <a:extLst>
              <a:ext uri="{FF2B5EF4-FFF2-40B4-BE49-F238E27FC236}">
                <a16:creationId xmlns:a16="http://schemas.microsoft.com/office/drawing/2014/main" id="{9955B418-8B9F-5CDF-61C5-F490DF115B76}"/>
              </a:ext>
            </a:extLst>
          </p:cNvPr>
          <p:cNvSpPr txBox="1"/>
          <p:nvPr/>
        </p:nvSpPr>
        <p:spPr>
          <a:xfrm>
            <a:off x="665956" y="738245"/>
            <a:ext cx="5105400"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0F1F1"/>
                </a:solidFill>
                <a:cs typeface="Source Sans Pro Light"/>
              </a:rPr>
              <a:t>3. Compare Models</a:t>
            </a:r>
            <a:endParaRPr lang="en-US" sz="3200" dirty="0">
              <a:cs typeface="Source Sans Pro Light"/>
            </a:endParaRPr>
          </a:p>
        </p:txBody>
      </p:sp>
      <p:sp>
        <p:nvSpPr>
          <p:cNvPr id="12" name="object 10">
            <a:extLst>
              <a:ext uri="{FF2B5EF4-FFF2-40B4-BE49-F238E27FC236}">
                <a16:creationId xmlns:a16="http://schemas.microsoft.com/office/drawing/2014/main" id="{1E816062-9851-FA22-F77C-34800531DAF5}"/>
              </a:ext>
            </a:extLst>
          </p:cNvPr>
          <p:cNvSpPr txBox="1"/>
          <p:nvPr/>
        </p:nvSpPr>
        <p:spPr>
          <a:xfrm>
            <a:off x="861899" y="1689100"/>
            <a:ext cx="8186058" cy="5304016"/>
          </a:xfrm>
          <a:prstGeom prst="rect">
            <a:avLst/>
          </a:prstGeom>
        </p:spPr>
        <p:txBody>
          <a:bodyPr vert="horz" wrap="square" lIns="0" tIns="5080" rIns="0" bIns="0" rtlCol="0">
            <a:spAutoFit/>
          </a:bodyPr>
          <a:lstStyle/>
          <a:p>
            <a:pPr marL="298450" marR="5080" indent="-285750">
              <a:lnSpc>
                <a:spcPct val="100000"/>
              </a:lnSpc>
              <a:spcBef>
                <a:spcPts val="100"/>
              </a:spcBef>
              <a:buFont typeface="Arial" panose="020B0604020202020204" pitchFamily="34" charset="0"/>
              <a:buChar char="•"/>
            </a:pPr>
            <a:r>
              <a:rPr lang="en-US" sz="2400" dirty="0"/>
              <a:t>Linear RMSE: 8.14</a:t>
            </a:r>
          </a:p>
          <a:p>
            <a:pPr marL="298450" marR="5080" indent="-285750">
              <a:lnSpc>
                <a:spcPct val="100000"/>
              </a:lnSpc>
              <a:spcBef>
                <a:spcPts val="100"/>
              </a:spcBef>
              <a:buFont typeface="Arial" panose="020B0604020202020204" pitchFamily="34" charset="0"/>
              <a:buChar char="•"/>
            </a:pPr>
            <a:r>
              <a:rPr lang="en-US" sz="2400" dirty="0"/>
              <a:t>Linear R² Score: 0.2451539653561956</a:t>
            </a:r>
          </a:p>
          <a:p>
            <a:pPr marL="298450" marR="5080" indent="-285750">
              <a:lnSpc>
                <a:spcPct val="100000"/>
              </a:lnSpc>
              <a:spcBef>
                <a:spcPts val="100"/>
              </a:spcBef>
              <a:buFont typeface="Arial" panose="020B0604020202020204" pitchFamily="34" charset="0"/>
              <a:buChar char="•"/>
            </a:pPr>
            <a:r>
              <a:rPr lang="en-US" sz="2400" dirty="0"/>
              <a:t>Random Forest RMSE: 5.67</a:t>
            </a:r>
          </a:p>
          <a:p>
            <a:pPr marL="298450" marR="5080" indent="-285750">
              <a:lnSpc>
                <a:spcPct val="100000"/>
              </a:lnSpc>
              <a:spcBef>
                <a:spcPts val="100"/>
              </a:spcBef>
              <a:buFont typeface="Arial" panose="020B0604020202020204" pitchFamily="34" charset="0"/>
              <a:buChar char="•"/>
            </a:pPr>
            <a:r>
              <a:rPr lang="en-US" sz="2400" dirty="0"/>
              <a:t>Random Forest R² Score: 0.6342632358549829</a:t>
            </a:r>
          </a:p>
          <a:p>
            <a:pPr marL="298450" marR="5080" indent="-285750">
              <a:lnSpc>
                <a:spcPct val="100000"/>
              </a:lnSpc>
              <a:spcBef>
                <a:spcPts val="100"/>
              </a:spcBef>
              <a:buFont typeface="Arial" panose="020B0604020202020204" pitchFamily="34" charset="0"/>
              <a:buChar char="•"/>
            </a:pPr>
            <a:r>
              <a:rPr lang="en-US" sz="2400" dirty="0"/>
              <a:t>Gradient Boosting RMSE: 6.18</a:t>
            </a:r>
          </a:p>
          <a:p>
            <a:pPr marL="298450" marR="5080" indent="-285750">
              <a:lnSpc>
                <a:spcPct val="100000"/>
              </a:lnSpc>
              <a:spcBef>
                <a:spcPts val="100"/>
              </a:spcBef>
              <a:buFont typeface="Arial" panose="020B0604020202020204" pitchFamily="34" charset="0"/>
              <a:buChar char="•"/>
            </a:pPr>
            <a:r>
              <a:rPr lang="en-US" sz="2400" dirty="0"/>
              <a:t>Gradient Boosting R² Score: 0.5653432004174112</a:t>
            </a:r>
          </a:p>
          <a:p>
            <a:pPr marL="298450" marR="5080" indent="-285750">
              <a:lnSpc>
                <a:spcPct val="100000"/>
              </a:lnSpc>
              <a:spcBef>
                <a:spcPts val="100"/>
              </a:spcBef>
              <a:buFont typeface="Arial" panose="020B0604020202020204" pitchFamily="34" charset="0"/>
              <a:buChar char="•"/>
            </a:pPr>
            <a:endParaRPr lang="en-US" sz="2400" dirty="0">
              <a:cs typeface="Source Sans Pro Light"/>
            </a:endParaRPr>
          </a:p>
          <a:p>
            <a:pPr marL="12700" marR="5080">
              <a:lnSpc>
                <a:spcPct val="100000"/>
              </a:lnSpc>
              <a:spcBef>
                <a:spcPts val="100"/>
              </a:spcBef>
            </a:pPr>
            <a:r>
              <a:rPr lang="en-US" sz="2400" b="1" dirty="0">
                <a:cs typeface="Source Sans Pro Light"/>
              </a:rPr>
              <a:t>Based on the above metrics:</a:t>
            </a:r>
          </a:p>
          <a:p>
            <a:pPr marL="355600" marR="5080" indent="-342900">
              <a:lnSpc>
                <a:spcPct val="100000"/>
              </a:lnSpc>
              <a:spcBef>
                <a:spcPts val="100"/>
              </a:spcBef>
              <a:buFont typeface="Arial" panose="020B0604020202020204" pitchFamily="34" charset="0"/>
              <a:buChar char="•"/>
            </a:pPr>
            <a:r>
              <a:rPr lang="en-US" sz="2400" dirty="0">
                <a:cs typeface="Source Sans Pro Light"/>
              </a:rPr>
              <a:t>Linear Regression – Is a weak fit and captures only 24.5% of depth variance</a:t>
            </a:r>
          </a:p>
          <a:p>
            <a:pPr marL="355600" marR="5080" indent="-342900">
              <a:lnSpc>
                <a:spcPct val="100000"/>
              </a:lnSpc>
              <a:spcBef>
                <a:spcPts val="100"/>
              </a:spcBef>
              <a:buFont typeface="Arial" panose="020B0604020202020204" pitchFamily="34" charset="0"/>
              <a:buChar char="•"/>
            </a:pPr>
            <a:r>
              <a:rPr lang="en-US" sz="2400" dirty="0">
                <a:cs typeface="Source Sans Pro Light"/>
              </a:rPr>
              <a:t>Random Forest – Strong fit and captures 63.4% of variance with lower error</a:t>
            </a:r>
          </a:p>
          <a:p>
            <a:pPr marL="355600" marR="5080" indent="-342900">
              <a:lnSpc>
                <a:spcPct val="100000"/>
              </a:lnSpc>
              <a:spcBef>
                <a:spcPts val="100"/>
              </a:spcBef>
              <a:buFont typeface="Arial" panose="020B0604020202020204" pitchFamily="34" charset="0"/>
              <a:buChar char="•"/>
            </a:pPr>
            <a:r>
              <a:rPr lang="en-US" sz="2400" dirty="0">
                <a:cs typeface="Source Sans Pro Light"/>
              </a:rPr>
              <a:t>Gradient Boosting – Moderate Fit and better than Linear but behind Random Forest</a:t>
            </a:r>
          </a:p>
        </p:txBody>
      </p: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50A107E8-5946-555A-A707-61D3FCDDDA96}"/>
                  </a:ext>
                </a:extLst>
              </p:cNvPr>
              <p:cNvGraphicFramePr>
                <a:graphicFrameLocks noChangeAspect="1"/>
              </p:cNvGraphicFramePr>
              <p:nvPr>
                <p:extLst>
                  <p:ext uri="{D42A27DB-BD31-4B8C-83A1-F6EECF244321}">
                    <p14:modId xmlns:p14="http://schemas.microsoft.com/office/powerpoint/2010/main" val="2350902906"/>
                  </p:ext>
                </p:extLst>
              </p:nvPr>
            </p:nvGraphicFramePr>
            <p:xfrm>
              <a:off x="9734238" y="1362396"/>
              <a:ext cx="8078982" cy="6803704"/>
            </p:xfrm>
            <a:graphic>
              <a:graphicData uri="http://schemas.microsoft.com/office/drawing/2017/model3d">
                <am3d:model3d r:embed="rId2">
                  <am3d:spPr>
                    <a:xfrm>
                      <a:off x="0" y="0"/>
                      <a:ext cx="8078982" cy="6803704"/>
                    </a:xfrm>
                    <a:prstGeom prst="rect">
                      <a:avLst/>
                    </a:prstGeom>
                  </am3d:spPr>
                  <am3d:camera>
                    <am3d:pos x="0" y="0" z="53880605"/>
                    <am3d:up dx="0" dy="36000000" dz="0"/>
                    <am3d:lookAt x="0" y="0" z="0"/>
                    <am3d:perspective fov="2700000"/>
                  </am3d:camera>
                  <am3d:trans>
                    <am3d:meterPerModelUnit n="21398" d="1000000"/>
                    <am3d:preTrans dx="2182365" dy="-5827578" dz="46910"/>
                    <am3d:scale>
                      <am3d:sx n="1000000" d="1000000"/>
                      <am3d:sy n="1000000" d="1000000"/>
                      <am3d:sz n="1000000" d="1000000"/>
                    </am3d:scale>
                    <am3d:rot ax="2840354" ay="2047457" az="1879912"/>
                    <am3d:postTrans dx="0" dy="0" dz="0"/>
                  </am3d:trans>
                  <am3d:raster rName="Office3DRenderer" rVer="16.0.8326">
                    <am3d:blip r:embed="rId3"/>
                  </am3d:raster>
                  <am3d:objViewport viewportSz="837588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50A107E8-5946-555A-A707-61D3FCDDDA96}"/>
                  </a:ext>
                </a:extLst>
              </p:cNvPr>
              <p:cNvPicPr>
                <a:picLocks noGrp="1" noRot="1" noChangeAspect="1" noMove="1" noResize="1" noEditPoints="1" noAdjustHandles="1" noChangeArrowheads="1" noChangeShapeType="1" noCrop="1"/>
              </p:cNvPicPr>
              <p:nvPr/>
            </p:nvPicPr>
            <p:blipFill>
              <a:blip r:embed="rId3"/>
              <a:stretch>
                <a:fillRect/>
              </a:stretch>
            </p:blipFill>
            <p:spPr>
              <a:xfrm>
                <a:off x="9734238" y="1362396"/>
                <a:ext cx="8078982" cy="6803704"/>
              </a:xfrm>
              <a:prstGeom prst="rect">
                <a:avLst/>
              </a:prstGeom>
            </p:spPr>
          </p:pic>
        </mc:Fallback>
      </mc:AlternateContent>
    </p:spTree>
    <p:extLst>
      <p:ext uri="{BB962C8B-B14F-4D97-AF65-F5344CB8AC3E}">
        <p14:creationId xmlns:p14="http://schemas.microsoft.com/office/powerpoint/2010/main" val="3557783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DB10EE-9764-424E-86B9-D20F8155A0C2}"/>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F09D8626-1CD0-DD7F-8CC8-E605DE1D3738}"/>
              </a:ext>
            </a:extLst>
          </p:cNvPr>
          <p:cNvGrpSpPr/>
          <p:nvPr/>
        </p:nvGrpSpPr>
        <p:grpSpPr>
          <a:xfrm>
            <a:off x="1" y="546100"/>
            <a:ext cx="7219156" cy="828000"/>
            <a:chOff x="564554" y="8642689"/>
            <a:chExt cx="3496471" cy="439424"/>
          </a:xfrm>
        </p:grpSpPr>
        <p:sp>
          <p:nvSpPr>
            <p:cNvPr id="24" name="object 4">
              <a:extLst>
                <a:ext uri="{FF2B5EF4-FFF2-40B4-BE49-F238E27FC236}">
                  <a16:creationId xmlns:a16="http://schemas.microsoft.com/office/drawing/2014/main" id="{FAF35C83-9D7D-F3C7-6023-35593179AFE6}"/>
                </a:ext>
              </a:extLst>
            </p:cNvPr>
            <p:cNvSpPr/>
            <p:nvPr/>
          </p:nvSpPr>
          <p:spPr>
            <a:xfrm>
              <a:off x="564554" y="8642693"/>
              <a:ext cx="3280372" cy="439420"/>
            </a:xfrm>
            <a:custGeom>
              <a:avLst/>
              <a:gdLst/>
              <a:ahLst/>
              <a:cxnLst/>
              <a:rect l="l" t="t" r="r" b="b"/>
              <a:pathLst>
                <a:path w="3844925" h="439420">
                  <a:moveTo>
                    <a:pt x="0" y="439204"/>
                  </a:moveTo>
                  <a:lnTo>
                    <a:pt x="3844798" y="439204"/>
                  </a:lnTo>
                  <a:lnTo>
                    <a:pt x="3844798" y="0"/>
                  </a:lnTo>
                  <a:lnTo>
                    <a:pt x="0" y="0"/>
                  </a:lnTo>
                  <a:lnTo>
                    <a:pt x="0" y="439204"/>
                  </a:lnTo>
                  <a:close/>
                </a:path>
              </a:pathLst>
            </a:custGeom>
            <a:solidFill>
              <a:srgbClr val="00A0EF"/>
            </a:solidFill>
          </p:spPr>
          <p:txBody>
            <a:bodyPr wrap="square" lIns="0" tIns="0" rIns="0" bIns="0" rtlCol="0"/>
            <a:lstStyle/>
            <a:p>
              <a:endParaRPr dirty="0"/>
            </a:p>
          </p:txBody>
        </p:sp>
        <p:sp>
          <p:nvSpPr>
            <p:cNvPr id="25" name="object 5">
              <a:extLst>
                <a:ext uri="{FF2B5EF4-FFF2-40B4-BE49-F238E27FC236}">
                  <a16:creationId xmlns:a16="http://schemas.microsoft.com/office/drawing/2014/main" id="{A547365B-598E-C519-4A31-457656A159DB}"/>
                </a:ext>
              </a:extLst>
            </p:cNvPr>
            <p:cNvSpPr/>
            <p:nvPr/>
          </p:nvSpPr>
          <p:spPr>
            <a:xfrm>
              <a:off x="3621605" y="8642689"/>
              <a:ext cx="439420" cy="439420"/>
            </a:xfrm>
            <a:custGeom>
              <a:avLst/>
              <a:gdLst/>
              <a:ahLst/>
              <a:cxnLst/>
              <a:rect l="l" t="t" r="r" b="b"/>
              <a:pathLst>
                <a:path w="439420" h="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00A0EF"/>
            </a:solidFill>
          </p:spPr>
          <p:txBody>
            <a:bodyPr wrap="square" lIns="0" tIns="0" rIns="0" bIns="0" rtlCol="0"/>
            <a:lstStyle/>
            <a:p>
              <a:endParaRPr dirty="0"/>
            </a:p>
          </p:txBody>
        </p:sp>
      </p:grpSp>
      <p:sp>
        <p:nvSpPr>
          <p:cNvPr id="11" name="object 9">
            <a:extLst>
              <a:ext uri="{FF2B5EF4-FFF2-40B4-BE49-F238E27FC236}">
                <a16:creationId xmlns:a16="http://schemas.microsoft.com/office/drawing/2014/main" id="{988DAEF4-0418-B1EC-27D8-D0A2FEAE60A7}"/>
              </a:ext>
            </a:extLst>
          </p:cNvPr>
          <p:cNvSpPr txBox="1"/>
          <p:nvPr/>
        </p:nvSpPr>
        <p:spPr>
          <a:xfrm>
            <a:off x="665956" y="738245"/>
            <a:ext cx="5943600"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0F1F1"/>
                </a:solidFill>
                <a:cs typeface="Source Sans Pro Light"/>
              </a:rPr>
              <a:t>3. Polynomial Regression Model</a:t>
            </a:r>
            <a:endParaRPr lang="en-US" sz="3200" dirty="0">
              <a:cs typeface="Source Sans Pro Light"/>
            </a:endParaRPr>
          </a:p>
        </p:txBody>
      </p:sp>
      <p:sp>
        <p:nvSpPr>
          <p:cNvPr id="12" name="object 10">
            <a:extLst>
              <a:ext uri="{FF2B5EF4-FFF2-40B4-BE49-F238E27FC236}">
                <a16:creationId xmlns:a16="http://schemas.microsoft.com/office/drawing/2014/main" id="{0FBBC249-D052-7272-0789-A7E7F734FA38}"/>
              </a:ext>
            </a:extLst>
          </p:cNvPr>
          <p:cNvSpPr txBox="1"/>
          <p:nvPr/>
        </p:nvSpPr>
        <p:spPr>
          <a:xfrm>
            <a:off x="861899" y="1689100"/>
            <a:ext cx="8186058" cy="3344505"/>
          </a:xfrm>
          <a:prstGeom prst="rect">
            <a:avLst/>
          </a:prstGeom>
        </p:spPr>
        <p:txBody>
          <a:bodyPr vert="horz" wrap="square" lIns="0" tIns="5080" rIns="0" bIns="0" rtlCol="0">
            <a:spAutoFit/>
          </a:bodyPr>
          <a:lstStyle/>
          <a:p>
            <a:pPr marL="469900" marR="5080" indent="-457200">
              <a:lnSpc>
                <a:spcPct val="100000"/>
              </a:lnSpc>
              <a:spcBef>
                <a:spcPts val="100"/>
              </a:spcBef>
              <a:buFont typeface="Arial" panose="020B0604020202020204" pitchFamily="34" charset="0"/>
              <a:buChar char="•"/>
            </a:pPr>
            <a:r>
              <a:rPr lang="en-US" sz="2800" dirty="0">
                <a:cs typeface="Source Sans Pro Light"/>
              </a:rPr>
              <a:t>Polynomial Regression Model have the best RMSE and R2 score of:</a:t>
            </a:r>
          </a:p>
          <a:p>
            <a:pPr marL="927100" marR="5080" lvl="1" indent="-457200">
              <a:spcBef>
                <a:spcPts val="100"/>
              </a:spcBef>
              <a:buFont typeface="Arial" panose="020B0604020202020204" pitchFamily="34" charset="0"/>
              <a:buChar char="•"/>
            </a:pPr>
            <a:r>
              <a:rPr lang="pt-BR" dirty="0"/>
              <a:t>RMSE: 7.88</a:t>
            </a:r>
          </a:p>
          <a:p>
            <a:pPr marL="927100" marR="5080" lvl="1" indent="-457200">
              <a:spcBef>
                <a:spcPts val="100"/>
              </a:spcBef>
              <a:buFont typeface="Arial" panose="020B0604020202020204" pitchFamily="34" charset="0"/>
              <a:buChar char="•"/>
            </a:pPr>
            <a:r>
              <a:rPr lang="pt-BR" dirty="0"/>
              <a:t>R² Score: 0.29</a:t>
            </a:r>
          </a:p>
          <a:p>
            <a:pPr marL="469900" marR="5080" indent="-457200">
              <a:spcBef>
                <a:spcPts val="100"/>
              </a:spcBef>
              <a:buFont typeface="Arial" panose="020B0604020202020204" pitchFamily="34" charset="0"/>
              <a:buChar char="•"/>
            </a:pPr>
            <a:r>
              <a:rPr lang="pt-BR" sz="2800" dirty="0">
                <a:cs typeface="Source Sans Pro Light"/>
              </a:rPr>
              <a:t>Meaning it has a better model to predict earthquake depth based on the data proveded.</a:t>
            </a:r>
            <a:endParaRPr lang="en-US" sz="2800" dirty="0">
              <a:cs typeface="Source Sans Pro Light"/>
            </a:endParaRPr>
          </a:p>
          <a:p>
            <a:pPr marL="469900" marR="5080" indent="-457200">
              <a:lnSpc>
                <a:spcPct val="100000"/>
              </a:lnSpc>
              <a:spcBef>
                <a:spcPts val="100"/>
              </a:spcBef>
              <a:buFont typeface="Arial" panose="020B0604020202020204" pitchFamily="34" charset="0"/>
              <a:buChar char="•"/>
            </a:pPr>
            <a:endParaRPr lang="en-US" sz="2800" dirty="0">
              <a:cs typeface="Source Sans Pro Light"/>
            </a:endParaRPr>
          </a:p>
          <a:p>
            <a:pPr marL="469900" marR="5080" indent="-457200">
              <a:lnSpc>
                <a:spcPct val="100000"/>
              </a:lnSpc>
              <a:spcBef>
                <a:spcPts val="100"/>
              </a:spcBef>
              <a:buFont typeface="Arial" panose="020B0604020202020204" pitchFamily="34" charset="0"/>
              <a:buChar char="•"/>
            </a:pPr>
            <a:endParaRPr lang="en-US" dirty="0">
              <a:cs typeface="Source Sans Pro Light"/>
            </a:endParaRPr>
          </a:p>
          <a:p>
            <a:pPr marL="12700" marR="5080" algn="just">
              <a:lnSpc>
                <a:spcPct val="100000"/>
              </a:lnSpc>
              <a:spcBef>
                <a:spcPts val="100"/>
              </a:spcBef>
            </a:pPr>
            <a:endParaRPr lang="en-US" dirty="0">
              <a:cs typeface="Source Sans Pro Light"/>
            </a:endParaRPr>
          </a:p>
        </p:txBody>
      </p:sp>
      <p:pic>
        <p:nvPicPr>
          <p:cNvPr id="3" name="Picture 2">
            <a:extLst>
              <a:ext uri="{FF2B5EF4-FFF2-40B4-BE49-F238E27FC236}">
                <a16:creationId xmlns:a16="http://schemas.microsoft.com/office/drawing/2014/main" id="{743D073C-1445-53F8-8BC2-8811E273A72D}"/>
              </a:ext>
            </a:extLst>
          </p:cNvPr>
          <p:cNvPicPr>
            <a:picLocks noChangeAspect="1"/>
          </p:cNvPicPr>
          <p:nvPr/>
        </p:nvPicPr>
        <p:blipFill>
          <a:blip r:embed="rId2"/>
          <a:stretch>
            <a:fillRect/>
          </a:stretch>
        </p:blipFill>
        <p:spPr>
          <a:xfrm>
            <a:off x="9047957" y="1374093"/>
            <a:ext cx="9783540" cy="8239808"/>
          </a:xfrm>
          <a:prstGeom prst="rect">
            <a:avLst/>
          </a:prstGeom>
        </p:spPr>
      </p:pic>
    </p:spTree>
    <p:extLst>
      <p:ext uri="{BB962C8B-B14F-4D97-AF65-F5344CB8AC3E}">
        <p14:creationId xmlns:p14="http://schemas.microsoft.com/office/powerpoint/2010/main" val="3757024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1AFBF0-B2D3-137C-5046-D4C04626C797}"/>
            </a:ext>
          </a:extLst>
        </p:cNvPr>
        <p:cNvGrpSpPr/>
        <p:nvPr/>
      </p:nvGrpSpPr>
      <p:grpSpPr>
        <a:xfrm>
          <a:off x="0" y="0"/>
          <a:ext cx="0" cy="0"/>
          <a:chOff x="0" y="0"/>
          <a:chExt cx="0" cy="0"/>
        </a:xfrm>
      </p:grpSpPr>
      <p:grpSp>
        <p:nvGrpSpPr>
          <p:cNvPr id="23" name="Group 22">
            <a:extLst>
              <a:ext uri="{FF2B5EF4-FFF2-40B4-BE49-F238E27FC236}">
                <a16:creationId xmlns:a16="http://schemas.microsoft.com/office/drawing/2014/main" id="{72B07ACA-4408-B613-2814-0F469D0882E3}"/>
              </a:ext>
            </a:extLst>
          </p:cNvPr>
          <p:cNvGrpSpPr/>
          <p:nvPr/>
        </p:nvGrpSpPr>
        <p:grpSpPr>
          <a:xfrm>
            <a:off x="1" y="546100"/>
            <a:ext cx="7219156" cy="828000"/>
            <a:chOff x="564554" y="8642689"/>
            <a:chExt cx="3496471" cy="439424"/>
          </a:xfrm>
        </p:grpSpPr>
        <p:sp>
          <p:nvSpPr>
            <p:cNvPr id="24" name="object 4">
              <a:extLst>
                <a:ext uri="{FF2B5EF4-FFF2-40B4-BE49-F238E27FC236}">
                  <a16:creationId xmlns:a16="http://schemas.microsoft.com/office/drawing/2014/main" id="{8733D276-0DCB-3E44-079A-2EFA819734B0}"/>
                </a:ext>
              </a:extLst>
            </p:cNvPr>
            <p:cNvSpPr/>
            <p:nvPr/>
          </p:nvSpPr>
          <p:spPr>
            <a:xfrm>
              <a:off x="564554" y="8642693"/>
              <a:ext cx="3280372" cy="439420"/>
            </a:xfrm>
            <a:custGeom>
              <a:avLst/>
              <a:gdLst/>
              <a:ahLst/>
              <a:cxnLst/>
              <a:rect l="l" t="t" r="r" b="b"/>
              <a:pathLst>
                <a:path w="3844925" h="439420">
                  <a:moveTo>
                    <a:pt x="0" y="439204"/>
                  </a:moveTo>
                  <a:lnTo>
                    <a:pt x="3844798" y="439204"/>
                  </a:lnTo>
                  <a:lnTo>
                    <a:pt x="3844798" y="0"/>
                  </a:lnTo>
                  <a:lnTo>
                    <a:pt x="0" y="0"/>
                  </a:lnTo>
                  <a:lnTo>
                    <a:pt x="0" y="439204"/>
                  </a:lnTo>
                  <a:close/>
                </a:path>
              </a:pathLst>
            </a:custGeom>
            <a:solidFill>
              <a:srgbClr val="00A0EF"/>
            </a:solidFill>
          </p:spPr>
          <p:txBody>
            <a:bodyPr wrap="square" lIns="0" tIns="0" rIns="0" bIns="0" rtlCol="0"/>
            <a:lstStyle/>
            <a:p>
              <a:endParaRPr dirty="0"/>
            </a:p>
          </p:txBody>
        </p:sp>
        <p:sp>
          <p:nvSpPr>
            <p:cNvPr id="25" name="object 5">
              <a:extLst>
                <a:ext uri="{FF2B5EF4-FFF2-40B4-BE49-F238E27FC236}">
                  <a16:creationId xmlns:a16="http://schemas.microsoft.com/office/drawing/2014/main" id="{88298623-6E6A-999E-5B99-414B29C758EF}"/>
                </a:ext>
              </a:extLst>
            </p:cNvPr>
            <p:cNvSpPr/>
            <p:nvPr/>
          </p:nvSpPr>
          <p:spPr>
            <a:xfrm>
              <a:off x="3621605" y="8642689"/>
              <a:ext cx="439420" cy="439420"/>
            </a:xfrm>
            <a:custGeom>
              <a:avLst/>
              <a:gdLst/>
              <a:ahLst/>
              <a:cxnLst/>
              <a:rect l="l" t="t" r="r" b="b"/>
              <a:pathLst>
                <a:path w="439420" h="439420">
                  <a:moveTo>
                    <a:pt x="219595" y="0"/>
                  </a:moveTo>
                  <a:lnTo>
                    <a:pt x="175337" y="4461"/>
                  </a:lnTo>
                  <a:lnTo>
                    <a:pt x="134116" y="17257"/>
                  </a:lnTo>
                  <a:lnTo>
                    <a:pt x="96815" y="37505"/>
                  </a:lnTo>
                  <a:lnTo>
                    <a:pt x="64315" y="64320"/>
                  </a:lnTo>
                  <a:lnTo>
                    <a:pt x="37502" y="96820"/>
                  </a:lnTo>
                  <a:lnTo>
                    <a:pt x="17256" y="134122"/>
                  </a:lnTo>
                  <a:lnTo>
                    <a:pt x="4461" y="175341"/>
                  </a:lnTo>
                  <a:lnTo>
                    <a:pt x="0" y="219595"/>
                  </a:lnTo>
                  <a:lnTo>
                    <a:pt x="4461" y="263854"/>
                  </a:lnTo>
                  <a:lnTo>
                    <a:pt x="17256" y="305076"/>
                  </a:lnTo>
                  <a:lnTo>
                    <a:pt x="37502" y="342380"/>
                  </a:lnTo>
                  <a:lnTo>
                    <a:pt x="64315" y="374881"/>
                  </a:lnTo>
                  <a:lnTo>
                    <a:pt x="96815" y="401698"/>
                  </a:lnTo>
                  <a:lnTo>
                    <a:pt x="134116" y="421945"/>
                  </a:lnTo>
                  <a:lnTo>
                    <a:pt x="175337" y="434742"/>
                  </a:lnTo>
                  <a:lnTo>
                    <a:pt x="219595" y="439204"/>
                  </a:lnTo>
                  <a:lnTo>
                    <a:pt x="263854" y="434742"/>
                  </a:lnTo>
                  <a:lnTo>
                    <a:pt x="305076" y="421945"/>
                  </a:lnTo>
                  <a:lnTo>
                    <a:pt x="342380" y="401698"/>
                  </a:lnTo>
                  <a:lnTo>
                    <a:pt x="374881" y="374881"/>
                  </a:lnTo>
                  <a:lnTo>
                    <a:pt x="401698" y="342380"/>
                  </a:lnTo>
                  <a:lnTo>
                    <a:pt x="421945" y="305076"/>
                  </a:lnTo>
                  <a:lnTo>
                    <a:pt x="434742" y="263854"/>
                  </a:lnTo>
                  <a:lnTo>
                    <a:pt x="439204" y="219595"/>
                  </a:lnTo>
                  <a:lnTo>
                    <a:pt x="434742" y="175341"/>
                  </a:lnTo>
                  <a:lnTo>
                    <a:pt x="421945" y="134122"/>
                  </a:lnTo>
                  <a:lnTo>
                    <a:pt x="401698" y="96820"/>
                  </a:lnTo>
                  <a:lnTo>
                    <a:pt x="374881" y="64320"/>
                  </a:lnTo>
                  <a:lnTo>
                    <a:pt x="342380" y="37505"/>
                  </a:lnTo>
                  <a:lnTo>
                    <a:pt x="305076" y="17257"/>
                  </a:lnTo>
                  <a:lnTo>
                    <a:pt x="263854" y="4461"/>
                  </a:lnTo>
                  <a:lnTo>
                    <a:pt x="219595" y="0"/>
                  </a:lnTo>
                  <a:close/>
                </a:path>
              </a:pathLst>
            </a:custGeom>
            <a:solidFill>
              <a:srgbClr val="00A0EF"/>
            </a:solidFill>
          </p:spPr>
          <p:txBody>
            <a:bodyPr wrap="square" lIns="0" tIns="0" rIns="0" bIns="0" rtlCol="0"/>
            <a:lstStyle/>
            <a:p>
              <a:endParaRPr dirty="0"/>
            </a:p>
          </p:txBody>
        </p:sp>
      </p:grpSp>
      <p:sp>
        <p:nvSpPr>
          <p:cNvPr id="11" name="object 9">
            <a:extLst>
              <a:ext uri="{FF2B5EF4-FFF2-40B4-BE49-F238E27FC236}">
                <a16:creationId xmlns:a16="http://schemas.microsoft.com/office/drawing/2014/main" id="{799ACEED-78E5-9EBA-9267-E9F3CFC7D126}"/>
              </a:ext>
            </a:extLst>
          </p:cNvPr>
          <p:cNvSpPr txBox="1"/>
          <p:nvPr/>
        </p:nvSpPr>
        <p:spPr>
          <a:xfrm>
            <a:off x="665956" y="738245"/>
            <a:ext cx="5943600" cy="505267"/>
          </a:xfrm>
          <a:prstGeom prst="rect">
            <a:avLst/>
          </a:prstGeom>
        </p:spPr>
        <p:txBody>
          <a:bodyPr vert="horz" wrap="square" lIns="0" tIns="12700" rIns="0" bIns="0" rtlCol="0">
            <a:spAutoFit/>
          </a:bodyPr>
          <a:lstStyle/>
          <a:p>
            <a:pPr marL="12700">
              <a:lnSpc>
                <a:spcPct val="100000"/>
              </a:lnSpc>
              <a:spcBef>
                <a:spcPts val="100"/>
              </a:spcBef>
            </a:pPr>
            <a:r>
              <a:rPr lang="en-US" sz="3200" dirty="0">
                <a:solidFill>
                  <a:srgbClr val="F0F1F1"/>
                </a:solidFill>
                <a:cs typeface="Source Sans Pro Light"/>
              </a:rPr>
              <a:t>4. Reference</a:t>
            </a:r>
            <a:endParaRPr lang="en-US" sz="3200" dirty="0">
              <a:cs typeface="Source Sans Pro Light"/>
            </a:endParaRPr>
          </a:p>
        </p:txBody>
      </p:sp>
      <p:sp>
        <p:nvSpPr>
          <p:cNvPr id="12" name="object 10">
            <a:extLst>
              <a:ext uri="{FF2B5EF4-FFF2-40B4-BE49-F238E27FC236}">
                <a16:creationId xmlns:a16="http://schemas.microsoft.com/office/drawing/2014/main" id="{F79037F3-E205-6B2D-DCF2-BF01BD9315E9}"/>
              </a:ext>
            </a:extLst>
          </p:cNvPr>
          <p:cNvSpPr txBox="1"/>
          <p:nvPr/>
        </p:nvSpPr>
        <p:spPr>
          <a:xfrm>
            <a:off x="861898" y="1689100"/>
            <a:ext cx="15882258" cy="4365298"/>
          </a:xfrm>
          <a:prstGeom prst="rect">
            <a:avLst/>
          </a:prstGeom>
        </p:spPr>
        <p:txBody>
          <a:bodyPr vert="horz" wrap="square" lIns="0" tIns="5080" rIns="0" bIns="0" rtlCol="0">
            <a:spAutoFit/>
          </a:bodyPr>
          <a:lstStyle/>
          <a:p>
            <a:pPr marL="469900" marR="5080" indent="-457200">
              <a:lnSpc>
                <a:spcPct val="100000"/>
              </a:lnSpc>
              <a:spcBef>
                <a:spcPts val="100"/>
              </a:spcBef>
              <a:buFont typeface="Arial" panose="020B0604020202020204" pitchFamily="34" charset="0"/>
              <a:buChar char="•"/>
            </a:pPr>
            <a:r>
              <a:rPr lang="en-US" sz="4000" dirty="0">
                <a:cs typeface="Source Sans Pro Light"/>
                <a:hlinkClick r:id="rId2"/>
              </a:rPr>
              <a:t>https://www.seattleretrofit.com/post/what-you-should-know-about-fault-lines-around-seattle</a:t>
            </a:r>
            <a:endParaRPr lang="en-US" sz="4000" dirty="0">
              <a:cs typeface="Source Sans Pro Light"/>
            </a:endParaRPr>
          </a:p>
          <a:p>
            <a:pPr marL="469900" marR="5080" indent="-457200">
              <a:lnSpc>
                <a:spcPct val="100000"/>
              </a:lnSpc>
              <a:spcBef>
                <a:spcPts val="100"/>
              </a:spcBef>
              <a:buFont typeface="Arial" panose="020B0604020202020204" pitchFamily="34" charset="0"/>
              <a:buChar char="•"/>
            </a:pPr>
            <a:r>
              <a:rPr lang="en-US" sz="4000" dirty="0">
                <a:cs typeface="Source Sans Pro Light"/>
                <a:hlinkClick r:id="rId3"/>
              </a:rPr>
              <a:t>https://www.historylink.org/File/5098</a:t>
            </a:r>
            <a:endParaRPr lang="en-US" sz="4000" dirty="0">
              <a:cs typeface="Source Sans Pro Light"/>
            </a:endParaRPr>
          </a:p>
          <a:p>
            <a:pPr marL="469900" marR="5080" indent="-457200">
              <a:lnSpc>
                <a:spcPct val="100000"/>
              </a:lnSpc>
              <a:spcBef>
                <a:spcPts val="100"/>
              </a:spcBef>
              <a:buFont typeface="Arial" panose="020B0604020202020204" pitchFamily="34" charset="0"/>
              <a:buChar char="•"/>
            </a:pPr>
            <a:r>
              <a:rPr lang="en-US" sz="4000" dirty="0">
                <a:cs typeface="Source Sans Pro Light"/>
                <a:hlinkClick r:id="rId4"/>
              </a:rPr>
              <a:t>https://www.usgs.gov/centers/earthquake-science-center/seattle-field-office</a:t>
            </a:r>
            <a:endParaRPr lang="en-US" sz="4000" dirty="0">
              <a:cs typeface="Source Sans Pro Light"/>
            </a:endParaRPr>
          </a:p>
          <a:p>
            <a:pPr marL="469900" marR="5080" indent="-457200">
              <a:lnSpc>
                <a:spcPct val="100000"/>
              </a:lnSpc>
              <a:spcBef>
                <a:spcPts val="100"/>
              </a:spcBef>
              <a:buFont typeface="Arial" panose="020B0604020202020204" pitchFamily="34" charset="0"/>
              <a:buChar char="•"/>
            </a:pPr>
            <a:endParaRPr lang="en-US" sz="4000" dirty="0">
              <a:cs typeface="Source Sans Pro Light"/>
            </a:endParaRPr>
          </a:p>
          <a:p>
            <a:pPr marL="12700" marR="5080">
              <a:lnSpc>
                <a:spcPct val="100000"/>
              </a:lnSpc>
              <a:spcBef>
                <a:spcPts val="100"/>
              </a:spcBef>
            </a:pPr>
            <a:endParaRPr lang="en-US" sz="4000" dirty="0">
              <a:cs typeface="Source Sans Pro Light"/>
            </a:endParaRPr>
          </a:p>
        </p:txBody>
      </p:sp>
    </p:spTree>
    <p:extLst>
      <p:ext uri="{BB962C8B-B14F-4D97-AF65-F5344CB8AC3E}">
        <p14:creationId xmlns:p14="http://schemas.microsoft.com/office/powerpoint/2010/main" val="211465257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te tectonics - by Lifeliqe.pptx" id="{A2B31BB6-E68F-41B1-B473-B9A4C52B319F}" vid="{C499ABE0-E036-427F-829F-E11A58B38A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Plate tectonics</Template>
  <TotalTime>887</TotalTime>
  <Words>431</Words>
  <Application>Microsoft Office PowerPoint</Application>
  <PresentationFormat>Custom</PresentationFormat>
  <Paragraphs>70</Paragraphs>
  <Slides>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Source Sans Pro</vt:lpstr>
      <vt:lpstr>Source Sans Pro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Kevin McKinney</dc:creator>
  <cp:lastModifiedBy>Kevin McKinney</cp:lastModifiedBy>
  <cp:revision>10</cp:revision>
  <dcterms:created xsi:type="dcterms:W3CDTF">2025-10-07T17:41:06Z</dcterms:created>
  <dcterms:modified xsi:type="dcterms:W3CDTF">2025-10-09T03:10:17Z</dcterms:modified>
</cp:coreProperties>
</file>